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66" r:id="rId2"/>
    <p:sldId id="368" r:id="rId3"/>
    <p:sldId id="426" r:id="rId4"/>
    <p:sldId id="410" r:id="rId5"/>
    <p:sldId id="418" r:id="rId6"/>
    <p:sldId id="420" r:id="rId7"/>
    <p:sldId id="424" r:id="rId8"/>
    <p:sldId id="427" r:id="rId9"/>
    <p:sldId id="428" r:id="rId10"/>
    <p:sldId id="429" r:id="rId11"/>
    <p:sldId id="430" r:id="rId12"/>
    <p:sldId id="431" r:id="rId13"/>
    <p:sldId id="432" r:id="rId14"/>
    <p:sldId id="422" r:id="rId15"/>
    <p:sldId id="433" r:id="rId16"/>
    <p:sldId id="419" r:id="rId17"/>
    <p:sldId id="434" r:id="rId18"/>
    <p:sldId id="435" r:id="rId19"/>
    <p:sldId id="436" r:id="rId20"/>
    <p:sldId id="437" r:id="rId21"/>
    <p:sldId id="406" r:id="rId22"/>
    <p:sldId id="425" r:id="rId23"/>
    <p:sldId id="32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02D"/>
    <a:srgbClr val="3D073A"/>
    <a:srgbClr val="0095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392"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16A4E-6042-4566-8960-EE1C9704A8C7}" type="datetimeFigureOut">
              <a:rPr lang="en-GB" smtClean="0"/>
              <a:t>26/02/2015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1C489-CFAA-4246-9C33-AC002DAD2A2E}" type="slidenum">
              <a:rPr lang="en-GB" smtClean="0"/>
              <a:t>‹#›</a:t>
            </a:fld>
            <a:endParaRPr lang="en-GB"/>
          </a:p>
        </p:txBody>
      </p:sp>
    </p:spTree>
    <p:extLst>
      <p:ext uri="{BB962C8B-B14F-4D97-AF65-F5344CB8AC3E}">
        <p14:creationId xmlns:p14="http://schemas.microsoft.com/office/powerpoint/2010/main" val="388148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derby.ac.uk/education"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descr="http://az598155.vo.msecnd.net/wp-uploads/2014/05/online-working-freelanc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1" y="0"/>
            <a:ext cx="10098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 y="3944494"/>
            <a:ext cx="4992356" cy="1611200"/>
          </a:xfrm>
          <a:prstGeom prst="rect">
            <a:avLst/>
          </a:prstGeom>
          <a:solidFill>
            <a:sysClr val="window" lastClr="FFFFFF">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8" name="Straight Connector 7"/>
          <p:cNvCxnSpPr/>
          <p:nvPr userDrawn="1"/>
        </p:nvCxnSpPr>
        <p:spPr>
          <a:xfrm>
            <a:off x="0" y="3944494"/>
            <a:ext cx="4992356" cy="0"/>
          </a:xfrm>
          <a:prstGeom prst="line">
            <a:avLst/>
          </a:prstGeom>
          <a:noFill/>
          <a:ln w="25400" cap="flat" cmpd="sng" algn="ctr">
            <a:solidFill>
              <a:srgbClr val="9A102D"/>
            </a:solidFill>
            <a:prstDash val="solid"/>
          </a:ln>
          <a:effectLst/>
        </p:spPr>
      </p:cxnSp>
      <p:sp>
        <p:nvSpPr>
          <p:cNvPr id="10" name="Title 1"/>
          <p:cNvSpPr>
            <a:spLocks noGrp="1"/>
          </p:cNvSpPr>
          <p:nvPr>
            <p:ph type="ctrTitle"/>
          </p:nvPr>
        </p:nvSpPr>
        <p:spPr>
          <a:xfrm>
            <a:off x="251360" y="3944494"/>
            <a:ext cx="4654852" cy="1611199"/>
          </a:xfrm>
          <a:prstGeom prst="rect">
            <a:avLst/>
          </a:prstGeom>
        </p:spPr>
        <p:txBody>
          <a:bodyPr anchor="ctr">
            <a:normAutofit/>
          </a:bodyPr>
          <a:lstStyle>
            <a:lvl1pPr>
              <a:defRPr sz="2000"/>
            </a:lvl1pPr>
          </a:lstStyle>
          <a:p>
            <a:r>
              <a:rPr lang="en-GB" dirty="0" smtClean="0"/>
              <a:t>Click to edit Master title style</a:t>
            </a:r>
            <a:endParaRPr lang="en-US" dirty="0"/>
          </a:p>
        </p:txBody>
      </p:sp>
      <p:sp>
        <p:nvSpPr>
          <p:cNvPr id="7" name="TextBox 6"/>
          <p:cNvSpPr txBox="1"/>
          <p:nvPr userDrawn="1"/>
        </p:nvSpPr>
        <p:spPr>
          <a:xfrm>
            <a:off x="7100046" y="6347012"/>
            <a:ext cx="2057400" cy="276999"/>
          </a:xfrm>
          <a:prstGeom prst="rect">
            <a:avLst/>
          </a:prstGeom>
          <a:noFill/>
          <a:ln>
            <a:noFill/>
          </a:ln>
        </p:spPr>
        <p:txBody>
          <a:bodyPr wrap="square" rtlCol="0">
            <a:spAutoFit/>
          </a:bodyPr>
          <a:lstStyle/>
          <a:p>
            <a:r>
              <a:rPr lang="en-GB" sz="1200" dirty="0" smtClean="0">
                <a:latin typeface="Rockwell" panose="02060603020205020403" pitchFamily="18" charset="0"/>
              </a:rPr>
              <a:t>www.derby.ac.uk/icegs</a:t>
            </a:r>
            <a:r>
              <a:rPr lang="en-GB" sz="1200" baseline="0" dirty="0" smtClean="0">
                <a:latin typeface="Rockwell" panose="02060603020205020403" pitchFamily="18" charset="0"/>
              </a:rPr>
              <a:t> </a:t>
            </a:r>
            <a:endParaRPr lang="en-GB" sz="1200" dirty="0">
              <a:latin typeface="Rockwell" panose="02060603020205020403" pitchFamily="18" charset="0"/>
            </a:endParaRPr>
          </a:p>
        </p:txBody>
      </p:sp>
    </p:spTree>
    <p:extLst>
      <p:ext uri="{BB962C8B-B14F-4D97-AF65-F5344CB8AC3E}">
        <p14:creationId xmlns:p14="http://schemas.microsoft.com/office/powerpoint/2010/main" val="207449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45" y="2130425"/>
            <a:ext cx="8213456" cy="1210101"/>
          </a:xfrm>
          <a:prstGeom prst="rect">
            <a:avLst/>
          </a:prstGeom>
        </p:spPr>
        <p:txBody>
          <a:bodyPr anchor="ctr">
            <a:normAutofit/>
          </a:bodyPr>
          <a:lstStyle>
            <a:lvl1pPr>
              <a:defRPr sz="2000"/>
            </a:lvl1pPr>
          </a:lstStyle>
          <a:p>
            <a:r>
              <a:rPr lang="en-GB" dirty="0" smtClean="0"/>
              <a:t>Click to edit Master title style</a:t>
            </a:r>
            <a:endParaRPr lang="en-US" dirty="0"/>
          </a:p>
        </p:txBody>
      </p:sp>
      <p:sp>
        <p:nvSpPr>
          <p:cNvPr id="4" name="TextBox 3"/>
          <p:cNvSpPr txBox="1"/>
          <p:nvPr userDrawn="1"/>
        </p:nvSpPr>
        <p:spPr>
          <a:xfrm>
            <a:off x="7100046" y="6347012"/>
            <a:ext cx="2057400" cy="276999"/>
          </a:xfrm>
          <a:prstGeom prst="rect">
            <a:avLst/>
          </a:prstGeom>
          <a:solidFill>
            <a:schemeClr val="bg1"/>
          </a:solidFill>
        </p:spPr>
        <p:txBody>
          <a:bodyPr wrap="square" rtlCol="0">
            <a:spAutoFit/>
          </a:bodyPr>
          <a:lstStyle/>
          <a:p>
            <a:r>
              <a:rPr lang="en-GB" sz="1200" dirty="0" smtClean="0">
                <a:latin typeface="Rockwell" panose="02060603020205020403" pitchFamily="18" charset="0"/>
              </a:rPr>
              <a:t>www.derby.ac.uk/icegs</a:t>
            </a:r>
            <a:r>
              <a:rPr lang="en-GB" sz="1200" baseline="0" dirty="0" smtClean="0">
                <a:latin typeface="Rockwell" panose="02060603020205020403" pitchFamily="18" charset="0"/>
              </a:rPr>
              <a:t> </a:t>
            </a:r>
            <a:endParaRPr lang="en-GB" sz="1200" dirty="0">
              <a:latin typeface="Rockwell" panose="02060603020205020403" pitchFamily="18" charset="0"/>
            </a:endParaRPr>
          </a:p>
        </p:txBody>
      </p:sp>
      <p:pic>
        <p:nvPicPr>
          <p:cNvPr id="5" name="Picture 2" descr="http://larrycuban.files.wordpress.com/2014/05/kind-wifi.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83" y="-14308"/>
            <a:ext cx="9228703" cy="48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0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579" y="274638"/>
            <a:ext cx="8336221" cy="1143000"/>
          </a:xfrm>
          <a:prstGeom prst="rect">
            <a:avLst/>
          </a:prstGeom>
        </p:spPr>
        <p:txBody>
          <a:bodyPr anchor="ctr"/>
          <a:lstStyle>
            <a:lvl1pPr>
              <a:defRPr sz="3200"/>
            </a:lvl1pPr>
          </a:lstStyle>
          <a:p>
            <a:r>
              <a:rPr lang="en-GB" dirty="0" smtClean="0"/>
              <a:t>Click to edit Master title style</a:t>
            </a:r>
            <a:endParaRPr lang="en-US" dirty="0"/>
          </a:p>
        </p:txBody>
      </p:sp>
      <p:sp>
        <p:nvSpPr>
          <p:cNvPr id="3" name="Content Placeholder 2"/>
          <p:cNvSpPr>
            <a:spLocks noGrp="1"/>
          </p:cNvSpPr>
          <p:nvPr>
            <p:ph idx="1"/>
          </p:nvPr>
        </p:nvSpPr>
        <p:spPr>
          <a:xfrm>
            <a:off x="350579" y="1600201"/>
            <a:ext cx="8336221" cy="4088616"/>
          </a:xfrm>
          <a:prstGeom prst="rect">
            <a:avLst/>
          </a:prstGeom>
        </p:spPr>
        <p:txBody>
          <a:bodyPr/>
          <a:lstStyle>
            <a:lvl1pPr>
              <a:defRPr sz="2400">
                <a:latin typeface="+mj-lt"/>
              </a:defRPr>
            </a:lvl1pPr>
          </a:lstStyle>
          <a:p>
            <a:pPr lvl="0"/>
            <a:r>
              <a:rPr lang="en-GB" dirty="0" smtClean="0"/>
              <a:t>Click to edit Master text styles</a:t>
            </a:r>
          </a:p>
        </p:txBody>
      </p:sp>
      <p:sp>
        <p:nvSpPr>
          <p:cNvPr id="4" name="Rectangle 3"/>
          <p:cNvSpPr/>
          <p:nvPr userDrawn="1"/>
        </p:nvSpPr>
        <p:spPr>
          <a:xfrm>
            <a:off x="7611035" y="4545106"/>
            <a:ext cx="1290918" cy="14253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userDrawn="1"/>
        </p:nvSpPr>
        <p:spPr>
          <a:xfrm>
            <a:off x="7100046" y="6347012"/>
            <a:ext cx="2057400" cy="276999"/>
          </a:xfrm>
          <a:prstGeom prst="rect">
            <a:avLst/>
          </a:prstGeom>
          <a:solidFill>
            <a:schemeClr val="bg1"/>
          </a:solidFill>
        </p:spPr>
        <p:txBody>
          <a:bodyPr wrap="square" rtlCol="0">
            <a:spAutoFit/>
          </a:bodyPr>
          <a:lstStyle/>
          <a:p>
            <a:r>
              <a:rPr lang="en-GB" sz="1200" dirty="0" smtClean="0">
                <a:latin typeface="Rockwell" panose="02060603020205020403" pitchFamily="18" charset="0"/>
              </a:rPr>
              <a:t>www.derby.ac.uk/icegs</a:t>
            </a:r>
            <a:r>
              <a:rPr lang="en-GB" sz="1200" baseline="0" dirty="0" smtClean="0">
                <a:latin typeface="Rockwell" panose="02060603020205020403" pitchFamily="18" charset="0"/>
              </a:rPr>
              <a:t> </a:t>
            </a:r>
            <a:endParaRPr lang="en-GB" sz="1200" dirty="0">
              <a:latin typeface="Rockwell" panose="02060603020205020403" pitchFamily="18" charset="0"/>
            </a:endParaRPr>
          </a:p>
        </p:txBody>
      </p:sp>
    </p:spTree>
    <p:extLst>
      <p:ext uri="{BB962C8B-B14F-4D97-AF65-F5344CB8AC3E}">
        <p14:creationId xmlns:p14="http://schemas.microsoft.com/office/powerpoint/2010/main" val="282390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55443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E8E7E3"/>
        </a:solidFill>
        <a:effectLst/>
      </p:bgPr>
    </p:bg>
    <p:spTree>
      <p:nvGrpSpPr>
        <p:cNvPr id="1" name=""/>
        <p:cNvGrpSpPr/>
        <p:nvPr/>
      </p:nvGrpSpPr>
      <p:grpSpPr>
        <a:xfrm>
          <a:off x="0" y="0"/>
          <a:ext cx="0" cy="0"/>
          <a:chOff x="0" y="0"/>
          <a:chExt cx="0" cy="0"/>
        </a:xfrm>
      </p:grpSpPr>
      <p:pic>
        <p:nvPicPr>
          <p:cNvPr id="4" name="Picture 40" descr="title-foo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99125"/>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8">
            <a:hlinkClick r:id="rId3"/>
          </p:cNvPr>
          <p:cNvSpPr>
            <a:spLocks noChangeArrowheads="1"/>
          </p:cNvSpPr>
          <p:nvPr userDrawn="1"/>
        </p:nvSpPr>
        <p:spPr bwMode="auto">
          <a:xfrm>
            <a:off x="6324600" y="6324600"/>
            <a:ext cx="2387600" cy="215900"/>
          </a:xfrm>
          <a:prstGeom prst="rect">
            <a:avLst/>
          </a:prstGeom>
          <a:solidFill>
            <a:schemeClr val="accent1">
              <a:alpha val="117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smtClean="0"/>
          </a:p>
        </p:txBody>
      </p:sp>
      <p:pic>
        <p:nvPicPr>
          <p:cNvPr id="6" name="Picture 39" descr="uni-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92900" y="0"/>
            <a:ext cx="24479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381000" y="2130425"/>
            <a:ext cx="7772400" cy="1470025"/>
          </a:xfrm>
          <a:prstGeom prst="rect">
            <a:avLst/>
          </a:prstGeom>
        </p:spPr>
        <p:txBody>
          <a:bodyPr anchor="ctr"/>
          <a:lstStyle>
            <a:lvl1pPr>
              <a:defRPr sz="3600"/>
            </a:lvl1pPr>
          </a:lstStyle>
          <a:p>
            <a:pPr lvl="0"/>
            <a:r>
              <a:rPr lang="en-GB" altLang="en-US" noProof="0" smtClean="0"/>
              <a:t>Click to add title</a:t>
            </a:r>
          </a:p>
        </p:txBody>
      </p:sp>
      <p:sp>
        <p:nvSpPr>
          <p:cNvPr id="6147" name="Rectangle 3"/>
          <p:cNvSpPr>
            <a:spLocks noGrp="1" noChangeArrowheads="1"/>
          </p:cNvSpPr>
          <p:nvPr>
            <p:ph type="subTitle" idx="1"/>
          </p:nvPr>
        </p:nvSpPr>
        <p:spPr>
          <a:xfrm>
            <a:off x="379413" y="4797425"/>
            <a:ext cx="6278562" cy="742950"/>
          </a:xfrm>
          <a:prstGeom prst="rect">
            <a:avLst/>
          </a:prstGeom>
        </p:spPr>
        <p:txBody>
          <a:bodyPr anchor="b"/>
          <a:lstStyle>
            <a:lvl1pPr marL="0" indent="0">
              <a:buFont typeface="Wingdings" pitchFamily="2" charset="2"/>
              <a:buNone/>
              <a:defRPr>
                <a:solidFill>
                  <a:srgbClr val="003467"/>
                </a:solidFill>
              </a:defRPr>
            </a:lvl1pPr>
          </a:lstStyle>
          <a:p>
            <a:pPr lvl="0"/>
            <a:r>
              <a:rPr lang="en-GB" altLang="en-US" noProof="0" smtClean="0"/>
              <a:t>Click to edit Master subtitle style</a:t>
            </a:r>
          </a:p>
        </p:txBody>
      </p:sp>
      <p:sp>
        <p:nvSpPr>
          <p:cNvPr id="7" name="Slide Number Placeholder 6"/>
          <p:cNvSpPr>
            <a:spLocks noGrp="1" noChangeArrowheads="1"/>
          </p:cNvSpPr>
          <p:nvPr>
            <p:ph type="sldNum" sz="quarter" idx="10"/>
          </p:nvPr>
        </p:nvSpPr>
        <p:spPr bwMode="auto">
          <a:xfrm>
            <a:off x="8737600" y="6543675"/>
            <a:ext cx="395288" cy="304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atin typeface="Arial" pitchFamily="34" charset="0"/>
              </a:defRPr>
            </a:lvl1pPr>
          </a:lstStyle>
          <a:p>
            <a:pPr>
              <a:defRPr/>
            </a:pPr>
            <a:fld id="{D37D09B2-343D-465E-968E-120998B78EE9}" type="slidenum">
              <a:rPr lang="en-GB" altLang="en-US"/>
              <a:pPr>
                <a:defRPr/>
              </a:pPr>
              <a:t>‹#›</a:t>
            </a:fld>
            <a:endParaRPr lang="en-GB" altLang="en-US"/>
          </a:p>
        </p:txBody>
      </p:sp>
      <p:sp>
        <p:nvSpPr>
          <p:cNvPr id="8" name="Rectangle 37"/>
          <p:cNvSpPr>
            <a:spLocks noGrp="1" noChangeArrowheads="1"/>
          </p:cNvSpPr>
          <p:nvPr>
            <p:ph type="ftr" sz="quarter" idx="11"/>
          </p:nvPr>
        </p:nvSpPr>
        <p:spPr>
          <a:xfrm>
            <a:off x="6324600" y="5930900"/>
            <a:ext cx="2365375" cy="927100"/>
          </a:xfrm>
          <a:prstGeom prst="rect">
            <a:avLst/>
          </a:prstGeom>
        </p:spPr>
        <p:txBody>
          <a:bodyPr/>
          <a:lstStyle>
            <a:lvl1pPr>
              <a:defRPr/>
            </a:lvl1pPr>
          </a:lstStyle>
          <a:p>
            <a:pPr>
              <a:defRPr/>
            </a:pPr>
            <a:r>
              <a:rPr lang="en-GB" altLang="en-US"/>
              <a:t>www.derby.ac.uk/icegs</a:t>
            </a:r>
          </a:p>
        </p:txBody>
      </p:sp>
    </p:spTree>
    <p:extLst>
      <p:ext uri="{BB962C8B-B14F-4D97-AF65-F5344CB8AC3E}">
        <p14:creationId xmlns:p14="http://schemas.microsoft.com/office/powerpoint/2010/main" val="181882447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Education Powerpoint Inner Templat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2"/>
          <p:cNvSpPr txBox="1">
            <a:spLocks/>
          </p:cNvSpPr>
          <p:nvPr/>
        </p:nvSpPr>
        <p:spPr>
          <a:xfrm>
            <a:off x="4486829" y="6237993"/>
            <a:ext cx="4387583" cy="495207"/>
          </a:xfrm>
          <a:prstGeom prst="rect">
            <a:avLst/>
          </a:prstGeom>
          <a:ln>
            <a:no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err="1" smtClean="0">
                <a:latin typeface="Rockwell"/>
                <a:cs typeface="Rockwell"/>
              </a:rPr>
              <a:t>www.derby.ac.uk</a:t>
            </a:r>
            <a:endParaRPr lang="en-US" sz="1200" dirty="0">
              <a:latin typeface="Rockwell"/>
              <a:cs typeface="Rockwell"/>
            </a:endParaRPr>
          </a:p>
        </p:txBody>
      </p:sp>
      <p:sp>
        <p:nvSpPr>
          <p:cNvPr id="4" name="TextBox 3"/>
          <p:cNvSpPr txBox="1"/>
          <p:nvPr/>
        </p:nvSpPr>
        <p:spPr>
          <a:xfrm>
            <a:off x="7100046" y="6347012"/>
            <a:ext cx="2057400" cy="276999"/>
          </a:xfrm>
          <a:prstGeom prst="rect">
            <a:avLst/>
          </a:prstGeom>
          <a:solidFill>
            <a:schemeClr val="bg1"/>
          </a:solidFill>
        </p:spPr>
        <p:txBody>
          <a:bodyPr wrap="square" rtlCol="0">
            <a:spAutoFit/>
          </a:bodyPr>
          <a:lstStyle/>
          <a:p>
            <a:r>
              <a:rPr lang="en-GB" sz="1200" dirty="0" smtClean="0">
                <a:latin typeface="Rockwell" panose="02060603020205020403" pitchFamily="18" charset="0"/>
              </a:rPr>
              <a:t>www.derby.ac.uk/icegs</a:t>
            </a:r>
            <a:r>
              <a:rPr lang="en-GB" sz="1200" baseline="0" dirty="0" smtClean="0">
                <a:latin typeface="Rockwell" panose="02060603020205020403" pitchFamily="18" charset="0"/>
              </a:rPr>
              <a:t> </a:t>
            </a:r>
            <a:endParaRPr lang="en-GB" sz="1200" dirty="0">
              <a:latin typeface="Rockwell" panose="02060603020205020403" pitchFamily="18" charset="0"/>
            </a:endParaRPr>
          </a:p>
        </p:txBody>
      </p:sp>
    </p:spTree>
    <p:extLst>
      <p:ext uri="{BB962C8B-B14F-4D97-AF65-F5344CB8AC3E}">
        <p14:creationId xmlns:p14="http://schemas.microsoft.com/office/powerpoint/2010/main" val="365101201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6" r:id="rId5"/>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txStyles>
    <p:titleStyle>
      <a:lvl1pPr algn="l" defTabSz="457200" rtl="0" eaLnBrk="1" latinLnBrk="0" hangingPunct="1">
        <a:spcBef>
          <a:spcPct val="0"/>
        </a:spcBef>
        <a:buNone/>
        <a:defRPr sz="2000" b="0" i="0"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14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derby.openrepository.com/derby/handle/10545/311423" TargetMode="External"/><Relationship Id="rId3" Type="http://schemas.openxmlformats.org/officeDocument/2006/relationships/hyperlink" Target="http://derby.openrepository.com/derby/handle/10545/243596" TargetMode="External"/><Relationship Id="rId7" Type="http://schemas.openxmlformats.org/officeDocument/2006/relationships/hyperlink" Target="http://derby.openrepository.com/derby/handle/10545/196706" TargetMode="External"/><Relationship Id="rId2" Type="http://schemas.openxmlformats.org/officeDocument/2006/relationships/hyperlink" Target="http://derby.openrepository.com/derby/bitstream/10545/333866/1/Advancing%20Ambitions%20-%206.11.14.pdf" TargetMode="External"/><Relationship Id="rId1" Type="http://schemas.openxmlformats.org/officeDocument/2006/relationships/slideLayout" Target="../slideLayouts/slideLayout3.xml"/><Relationship Id="rId6" Type="http://schemas.openxmlformats.org/officeDocument/2006/relationships/hyperlink" Target="http://derby.openrepository.com/derby/handle/10545/251032" TargetMode="External"/><Relationship Id="rId5" Type="http://schemas.openxmlformats.org/officeDocument/2006/relationships/hyperlink" Target="http://derby.openrepository.com/derby/handle/10545/196698" TargetMode="External"/><Relationship Id="rId4" Type="http://schemas.openxmlformats.org/officeDocument/2006/relationships/hyperlink" Target="http://hdl.handle.net/10545/33358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t.hooley@derby.ac.uk" TargetMode="External"/><Relationship Id="rId2" Type="http://schemas.openxmlformats.org/officeDocument/2006/relationships/hyperlink" Target="http://www.derby.ac.uk/icegs" TargetMode="External"/><Relationship Id="rId1" Type="http://schemas.openxmlformats.org/officeDocument/2006/relationships/slideLayout" Target="../slideLayouts/slideLayout3.xml"/><Relationship Id="rId4" Type="http://schemas.openxmlformats.org/officeDocument/2006/relationships/hyperlink" Target="http://adventuresincareerdevelopment.posterou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eferenceforbusiness.com/photos/total-quality-management-tqm-50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t="12023" r="1619" b="14948"/>
          <a:stretch/>
        </p:blipFill>
        <p:spPr bwMode="auto">
          <a:xfrm>
            <a:off x="-194560" y="1"/>
            <a:ext cx="96708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2"/>
          <p:cNvSpPr>
            <a:spLocks noGrp="1" noChangeArrowheads="1"/>
          </p:cNvSpPr>
          <p:nvPr>
            <p:ph type="ctrTitle"/>
          </p:nvPr>
        </p:nvSpPr>
        <p:spPr>
          <a:xfrm>
            <a:off x="-106877" y="320814"/>
            <a:ext cx="9163195" cy="1470025"/>
          </a:xfrm>
        </p:spPr>
        <p:txBody>
          <a:bodyPr/>
          <a:lstStyle/>
          <a:p>
            <a:pPr algn="ctr" eaLnBrk="1" hangingPunct="1"/>
            <a:r>
              <a:rPr lang="en-GB" altLang="en-US" sz="4800" dirty="0" smtClean="0">
                <a:solidFill>
                  <a:schemeClr val="bg1"/>
                </a:solidFill>
                <a:cs typeface="Times New Roman" pitchFamily="18" charset="0"/>
              </a:rPr>
              <a:t>The evidence for the impact of good quality career guidance </a:t>
            </a:r>
            <a:endParaRPr lang="en-GB" altLang="en-US" sz="4800" dirty="0" smtClean="0">
              <a:solidFill>
                <a:schemeClr val="bg1"/>
              </a:solidFill>
            </a:endParaRPr>
          </a:p>
        </p:txBody>
      </p:sp>
      <p:sp>
        <p:nvSpPr>
          <p:cNvPr id="3076" name="Rectangle 3"/>
          <p:cNvSpPr>
            <a:spLocks noGrp="1" noChangeArrowheads="1"/>
          </p:cNvSpPr>
          <p:nvPr>
            <p:ph type="subTitle" idx="1"/>
          </p:nvPr>
        </p:nvSpPr>
        <p:spPr>
          <a:xfrm>
            <a:off x="14318" y="6073772"/>
            <a:ext cx="9042000" cy="742950"/>
          </a:xfrm>
        </p:spPr>
        <p:txBody>
          <a:bodyPr/>
          <a:lstStyle/>
          <a:p>
            <a:pPr eaLnBrk="1" hangingPunct="1"/>
            <a:r>
              <a:rPr lang="en-US" altLang="en-US" sz="1800" i="1" dirty="0" err="1" smtClean="0">
                <a:solidFill>
                  <a:schemeClr val="bg1"/>
                </a:solidFill>
              </a:rPr>
              <a:t>Tristram</a:t>
            </a:r>
            <a:r>
              <a:rPr lang="en-US" altLang="en-US" sz="1800" i="1" dirty="0" smtClean="0">
                <a:solidFill>
                  <a:schemeClr val="bg1"/>
                </a:solidFill>
              </a:rPr>
              <a:t> Hooley, Presentation to QICS providers, 24</a:t>
            </a:r>
            <a:r>
              <a:rPr lang="en-US" altLang="en-US" sz="1800" i="1" baseline="30000" dirty="0" smtClean="0">
                <a:solidFill>
                  <a:schemeClr val="bg1"/>
                </a:solidFill>
              </a:rPr>
              <a:t>th</a:t>
            </a:r>
            <a:r>
              <a:rPr lang="en-US" altLang="en-US" sz="1800" i="1" dirty="0" smtClean="0">
                <a:solidFill>
                  <a:schemeClr val="bg1"/>
                </a:solidFill>
              </a:rPr>
              <a:t> February 2015</a:t>
            </a:r>
            <a:endParaRPr lang="en-GB" altLang="en-US" sz="1800" i="1" dirty="0" smtClean="0">
              <a:solidFill>
                <a:schemeClr val="bg1"/>
              </a:solidFill>
            </a:endParaRPr>
          </a:p>
        </p:txBody>
      </p:sp>
    </p:spTree>
    <p:extLst>
      <p:ext uri="{BB962C8B-B14F-4D97-AF65-F5344CB8AC3E}">
        <p14:creationId xmlns:p14="http://schemas.microsoft.com/office/powerpoint/2010/main" val="320030123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US" dirty="0"/>
          </a:p>
        </p:txBody>
      </p:sp>
      <p:sp>
        <p:nvSpPr>
          <p:cNvPr id="3" name="Content Placeholder 2"/>
          <p:cNvSpPr>
            <a:spLocks noGrp="1"/>
          </p:cNvSpPr>
          <p:nvPr>
            <p:ph idx="1"/>
          </p:nvPr>
        </p:nvSpPr>
        <p:spPr/>
        <p:txBody>
          <a:bodyPr/>
          <a:lstStyle/>
          <a:p>
            <a:r>
              <a:rPr lang="en-GB" dirty="0" smtClean="0"/>
              <a:t>Literature and policy review</a:t>
            </a:r>
          </a:p>
          <a:p>
            <a:r>
              <a:rPr lang="en-GB" dirty="0" smtClean="0"/>
              <a:t>Identification of a national list of 820 schools that hold QICS awards. </a:t>
            </a:r>
          </a:p>
          <a:p>
            <a:r>
              <a:rPr lang="en-GB" dirty="0" smtClean="0"/>
              <a:t>Analysis of schools data (including attainment, attendance and destination data) to examine the differences between QICS and non-QICS schools.</a:t>
            </a:r>
          </a:p>
          <a:p>
            <a:r>
              <a:rPr lang="en-GB" dirty="0" smtClean="0"/>
              <a:t>Detailed case study work with 14 schools that held QICS awards. </a:t>
            </a:r>
          </a:p>
          <a:p>
            <a:endParaRPr lang="en-GB" sz="2000" dirty="0"/>
          </a:p>
          <a:p>
            <a:pPr marL="0" indent="0">
              <a:buNone/>
            </a:pPr>
            <a:r>
              <a:rPr lang="en-GB" sz="2000" dirty="0" smtClean="0"/>
              <a:t>* Note this is not an evaluation of QICS. QICS was used as a proxy for quality careers provision. </a:t>
            </a:r>
          </a:p>
          <a:p>
            <a:endParaRPr lang="en-GB" dirty="0" smtClean="0"/>
          </a:p>
          <a:p>
            <a:endParaRPr lang="en-US" dirty="0"/>
          </a:p>
        </p:txBody>
      </p:sp>
    </p:spTree>
    <p:extLst>
      <p:ext uri="{BB962C8B-B14F-4D97-AF65-F5344CB8AC3E}">
        <p14:creationId xmlns:p14="http://schemas.microsoft.com/office/powerpoint/2010/main" val="394335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solidFill>
                  <a:schemeClr val="bg1">
                    <a:lumMod val="50000"/>
                  </a:schemeClr>
                </a:solidFill>
              </a:rPr>
              <a:t>What makes for quality career guidance?</a:t>
            </a:r>
          </a:p>
          <a:p>
            <a:pPr eaLnBrk="1" hangingPunct="1"/>
            <a:r>
              <a:rPr lang="en-GB" altLang="en-US" dirty="0" smtClean="0"/>
              <a:t>Advancing Ambitions</a:t>
            </a:r>
          </a:p>
          <a:p>
            <a:pPr lvl="1"/>
            <a:r>
              <a:rPr lang="en-GB" altLang="en-US" dirty="0" smtClean="0">
                <a:solidFill>
                  <a:schemeClr val="bg1">
                    <a:lumMod val="50000"/>
                  </a:schemeClr>
                </a:solidFill>
              </a:rPr>
              <a:t>Method</a:t>
            </a:r>
          </a:p>
          <a:p>
            <a:pPr lvl="1"/>
            <a:r>
              <a:rPr lang="en-GB" altLang="en-US" dirty="0" smtClean="0"/>
              <a:t>Critique of policy</a:t>
            </a:r>
          </a:p>
          <a:p>
            <a:pPr lvl="1"/>
            <a:r>
              <a:rPr lang="en-GB" altLang="en-US" dirty="0" smtClean="0">
                <a:solidFill>
                  <a:schemeClr val="bg1">
                    <a:lumMod val="50000"/>
                  </a:schemeClr>
                </a:solidFill>
              </a:rPr>
              <a:t>The value of career guidance to social mobility</a:t>
            </a:r>
          </a:p>
          <a:p>
            <a:pPr lvl="1"/>
            <a:r>
              <a:rPr lang="en-GB" altLang="en-US" dirty="0" smtClean="0">
                <a:solidFill>
                  <a:schemeClr val="bg1">
                    <a:lumMod val="50000"/>
                  </a:schemeClr>
                </a:solidFill>
              </a:rPr>
              <a:t>Quantifying the impacts</a:t>
            </a:r>
          </a:p>
          <a:p>
            <a:pPr lvl="1"/>
            <a:r>
              <a:rPr lang="en-GB" altLang="en-US" dirty="0" smtClean="0">
                <a:solidFill>
                  <a:schemeClr val="bg1">
                    <a:lumMod val="50000"/>
                  </a:schemeClr>
                </a:solidFill>
              </a:rPr>
              <a:t>What does good look like?</a:t>
            </a:r>
          </a:p>
          <a:p>
            <a:r>
              <a:rPr lang="en-GB" altLang="en-US" dirty="0" smtClean="0">
                <a:solidFill>
                  <a:schemeClr val="bg1">
                    <a:lumMod val="50000"/>
                  </a:schemeClr>
                </a:solidFill>
              </a:rPr>
              <a:t>Where next?</a:t>
            </a:r>
          </a:p>
          <a:p>
            <a:r>
              <a:rPr lang="en-GB" altLang="en-US" dirty="0" smtClean="0">
                <a:solidFill>
                  <a:schemeClr val="bg1">
                    <a:lumMod val="50000"/>
                  </a:schemeClr>
                </a:solidFill>
              </a:rPr>
              <a:t>Questions/discussion</a:t>
            </a:r>
          </a:p>
          <a:p>
            <a:pPr lvl="1"/>
            <a:endParaRPr lang="en-GB" altLang="en-US" dirty="0" smtClean="0"/>
          </a:p>
        </p:txBody>
      </p:sp>
    </p:spTree>
    <p:extLst>
      <p:ext uri="{BB962C8B-B14F-4D97-AF65-F5344CB8AC3E}">
        <p14:creationId xmlns:p14="http://schemas.microsoft.com/office/powerpoint/2010/main" val="285883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Critique of policy</a:t>
            </a:r>
            <a:endParaRPr lang="en-US" dirty="0"/>
          </a:p>
        </p:txBody>
      </p:sp>
      <p:sp>
        <p:nvSpPr>
          <p:cNvPr id="3" name="Content Placeholder 2"/>
          <p:cNvSpPr>
            <a:spLocks noGrp="1"/>
          </p:cNvSpPr>
          <p:nvPr>
            <p:ph idx="1"/>
          </p:nvPr>
        </p:nvSpPr>
        <p:spPr/>
        <p:txBody>
          <a:bodyPr/>
          <a:lstStyle/>
          <a:p>
            <a:pPr marL="0" indent="0">
              <a:buNone/>
            </a:pPr>
            <a:r>
              <a:rPr lang="en-GB" dirty="0" smtClean="0"/>
              <a:t>The transfer of responsibility for career guidance to schools along with other changes to the career guidance infrastructure from 2011 has resulted in:</a:t>
            </a:r>
          </a:p>
          <a:p>
            <a:r>
              <a:rPr lang="en-GB" dirty="0" smtClean="0"/>
              <a:t>A decline in the overall quantity of provision</a:t>
            </a:r>
          </a:p>
          <a:p>
            <a:r>
              <a:rPr lang="en-GB" dirty="0" smtClean="0"/>
              <a:t>A decline in the overall quality of provision</a:t>
            </a:r>
          </a:p>
          <a:p>
            <a:r>
              <a:rPr lang="en-GB" dirty="0" smtClean="0"/>
              <a:t>An increased patchiness of provision</a:t>
            </a:r>
            <a:endParaRPr lang="en-US" dirty="0" smtClean="0"/>
          </a:p>
          <a:p>
            <a:pPr marL="0" indent="0">
              <a:buNone/>
            </a:pPr>
            <a:endParaRPr lang="en-GB" dirty="0"/>
          </a:p>
          <a:p>
            <a:pPr marL="0" indent="0">
              <a:buNone/>
            </a:pPr>
            <a:r>
              <a:rPr lang="en-GB" dirty="0" smtClean="0"/>
              <a:t>None of these changes has been systematically monitored by government.</a:t>
            </a:r>
          </a:p>
        </p:txBody>
      </p:sp>
    </p:spTree>
    <p:extLst>
      <p:ext uri="{BB962C8B-B14F-4D97-AF65-F5344CB8AC3E}">
        <p14:creationId xmlns:p14="http://schemas.microsoft.com/office/powerpoint/2010/main" val="417401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solidFill>
                  <a:schemeClr val="bg1">
                    <a:lumMod val="50000"/>
                  </a:schemeClr>
                </a:solidFill>
              </a:rPr>
              <a:t>What makes for quality career guidance?</a:t>
            </a:r>
          </a:p>
          <a:p>
            <a:pPr eaLnBrk="1" hangingPunct="1"/>
            <a:r>
              <a:rPr lang="en-GB" altLang="en-US" dirty="0" smtClean="0"/>
              <a:t>Advancing Ambitions</a:t>
            </a:r>
          </a:p>
          <a:p>
            <a:pPr lvl="1"/>
            <a:r>
              <a:rPr lang="en-GB" altLang="en-US" dirty="0" smtClean="0">
                <a:solidFill>
                  <a:schemeClr val="bg1">
                    <a:lumMod val="50000"/>
                  </a:schemeClr>
                </a:solidFill>
              </a:rPr>
              <a:t>Method</a:t>
            </a:r>
          </a:p>
          <a:p>
            <a:pPr lvl="1"/>
            <a:r>
              <a:rPr lang="en-GB" altLang="en-US" dirty="0" smtClean="0">
                <a:solidFill>
                  <a:schemeClr val="bg1">
                    <a:lumMod val="50000"/>
                  </a:schemeClr>
                </a:solidFill>
              </a:rPr>
              <a:t>Critique of policy</a:t>
            </a:r>
          </a:p>
          <a:p>
            <a:pPr lvl="1"/>
            <a:r>
              <a:rPr lang="en-GB" altLang="en-US" dirty="0" smtClean="0"/>
              <a:t>The value of career guidance to social mobility</a:t>
            </a:r>
          </a:p>
          <a:p>
            <a:pPr lvl="1"/>
            <a:r>
              <a:rPr lang="en-GB" altLang="en-US" dirty="0" smtClean="0">
                <a:solidFill>
                  <a:schemeClr val="bg1">
                    <a:lumMod val="50000"/>
                  </a:schemeClr>
                </a:solidFill>
              </a:rPr>
              <a:t>Quantifying the impacts</a:t>
            </a:r>
          </a:p>
          <a:p>
            <a:pPr lvl="1"/>
            <a:r>
              <a:rPr lang="en-GB" altLang="en-US" dirty="0" smtClean="0">
                <a:solidFill>
                  <a:schemeClr val="bg1">
                    <a:lumMod val="50000"/>
                  </a:schemeClr>
                </a:solidFill>
              </a:rPr>
              <a:t>What does good look like?</a:t>
            </a:r>
          </a:p>
          <a:p>
            <a:r>
              <a:rPr lang="en-GB" altLang="en-US" dirty="0" smtClean="0">
                <a:solidFill>
                  <a:schemeClr val="bg1">
                    <a:lumMod val="50000"/>
                  </a:schemeClr>
                </a:solidFill>
              </a:rPr>
              <a:t>Where next?</a:t>
            </a:r>
          </a:p>
          <a:p>
            <a:r>
              <a:rPr lang="en-GB" altLang="en-US" dirty="0" smtClean="0">
                <a:solidFill>
                  <a:schemeClr val="bg1">
                    <a:lumMod val="50000"/>
                  </a:schemeClr>
                </a:solidFill>
              </a:rPr>
              <a:t>Questions/discussion</a:t>
            </a:r>
          </a:p>
          <a:p>
            <a:pPr lvl="1"/>
            <a:endParaRPr lang="en-GB" altLang="en-US" dirty="0" smtClean="0"/>
          </a:p>
        </p:txBody>
      </p:sp>
    </p:spTree>
    <p:extLst>
      <p:ext uri="{BB962C8B-B14F-4D97-AF65-F5344CB8AC3E}">
        <p14:creationId xmlns:p14="http://schemas.microsoft.com/office/powerpoint/2010/main" val="285883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guidance’s contribution to social mobility</a:t>
            </a:r>
            <a:endParaRPr lang="en-GB" dirty="0"/>
          </a:p>
        </p:txBody>
      </p:sp>
      <p:sp>
        <p:nvSpPr>
          <p:cNvPr id="3" name="Content Placeholder 2"/>
          <p:cNvSpPr>
            <a:spLocks noGrp="1"/>
          </p:cNvSpPr>
          <p:nvPr>
            <p:ph idx="1"/>
          </p:nvPr>
        </p:nvSpPr>
        <p:spPr/>
        <p:txBody>
          <a:bodyPr/>
          <a:lstStyle/>
          <a:p>
            <a:r>
              <a:rPr lang="en-GB" sz="2000" dirty="0" smtClean="0"/>
              <a:t>Provide </a:t>
            </a:r>
            <a:r>
              <a:rPr lang="en-GB" sz="2000" dirty="0"/>
              <a:t>access to information and </a:t>
            </a:r>
            <a:r>
              <a:rPr lang="en-GB" sz="2000" dirty="0" smtClean="0"/>
              <a:t>intelligence about </a:t>
            </a:r>
            <a:r>
              <a:rPr lang="en-GB" sz="2000" dirty="0"/>
              <a:t>the labour and learning markets in </a:t>
            </a:r>
            <a:r>
              <a:rPr lang="en-GB" sz="2000" dirty="0" smtClean="0"/>
              <a:t>ways that </a:t>
            </a:r>
            <a:r>
              <a:rPr lang="en-GB" sz="2000" dirty="0"/>
              <a:t>transcend existing social </a:t>
            </a:r>
            <a:r>
              <a:rPr lang="en-GB" sz="2000" dirty="0" smtClean="0"/>
              <a:t>networks</a:t>
            </a:r>
          </a:p>
          <a:p>
            <a:r>
              <a:rPr lang="en-GB" sz="2000" dirty="0" smtClean="0"/>
              <a:t>Demystify </a:t>
            </a:r>
            <a:r>
              <a:rPr lang="en-GB" sz="2000" dirty="0"/>
              <a:t>labour and learning market systems</a:t>
            </a:r>
            <a:r>
              <a:rPr lang="en-GB" sz="2000" dirty="0" smtClean="0"/>
              <a:t>.</a:t>
            </a:r>
          </a:p>
          <a:p>
            <a:r>
              <a:rPr lang="en-GB" sz="2000" dirty="0" smtClean="0"/>
              <a:t>Engage </a:t>
            </a:r>
            <a:r>
              <a:rPr lang="en-GB" sz="2000" dirty="0"/>
              <a:t>with individuals’ assumptions </a:t>
            </a:r>
            <a:r>
              <a:rPr lang="en-GB" sz="2000" dirty="0" smtClean="0"/>
              <a:t>about themselves </a:t>
            </a:r>
            <a:r>
              <a:rPr lang="en-GB" sz="2000" dirty="0"/>
              <a:t>and the world around </a:t>
            </a:r>
            <a:r>
              <a:rPr lang="en-GB" sz="2000" dirty="0" smtClean="0"/>
              <a:t>them</a:t>
            </a:r>
          </a:p>
          <a:p>
            <a:r>
              <a:rPr lang="en-GB" sz="2000" dirty="0" smtClean="0"/>
              <a:t>Listen </a:t>
            </a:r>
            <a:r>
              <a:rPr lang="en-GB" sz="2000" dirty="0"/>
              <a:t>to individuals’ aspirations and help </a:t>
            </a:r>
            <a:r>
              <a:rPr lang="en-GB" sz="2000" dirty="0" smtClean="0"/>
              <a:t>them to </a:t>
            </a:r>
            <a:r>
              <a:rPr lang="en-GB" sz="2000" dirty="0"/>
              <a:t>operationalise these as well as </a:t>
            </a:r>
            <a:r>
              <a:rPr lang="en-GB" sz="2000" dirty="0" smtClean="0"/>
              <a:t>considering alternatives.</a:t>
            </a:r>
          </a:p>
          <a:p>
            <a:r>
              <a:rPr lang="en-GB" sz="2000" dirty="0" smtClean="0"/>
              <a:t>Build </a:t>
            </a:r>
            <a:r>
              <a:rPr lang="en-GB" sz="2000" dirty="0"/>
              <a:t>the skills that people need to </a:t>
            </a:r>
            <a:r>
              <a:rPr lang="en-GB" sz="2000" dirty="0" smtClean="0"/>
              <a:t>make decisions </a:t>
            </a:r>
            <a:r>
              <a:rPr lang="en-GB" sz="2000" dirty="0"/>
              <a:t>and transitions and to progress in </a:t>
            </a:r>
            <a:r>
              <a:rPr lang="en-GB" sz="2000" dirty="0" smtClean="0"/>
              <a:t>their career </a:t>
            </a:r>
            <a:r>
              <a:rPr lang="en-GB" sz="2000" dirty="0"/>
              <a:t>(career management skills</a:t>
            </a:r>
            <a:r>
              <a:rPr lang="en-GB" sz="2000" dirty="0" smtClean="0"/>
              <a:t>).</a:t>
            </a:r>
          </a:p>
          <a:p>
            <a:r>
              <a:rPr lang="en-GB" sz="2000" dirty="0" smtClean="0"/>
              <a:t>Broker </a:t>
            </a:r>
            <a:r>
              <a:rPr lang="en-GB" sz="2000" dirty="0"/>
              <a:t>access to </a:t>
            </a:r>
            <a:r>
              <a:rPr lang="en-GB" sz="2000" dirty="0" smtClean="0"/>
              <a:t>networks.</a:t>
            </a:r>
          </a:p>
          <a:p>
            <a:r>
              <a:rPr lang="en-GB" sz="2000" dirty="0" smtClean="0"/>
              <a:t>Provide </a:t>
            </a:r>
            <a:r>
              <a:rPr lang="en-GB" sz="2000" dirty="0"/>
              <a:t>mentoring and support to </a:t>
            </a:r>
            <a:r>
              <a:rPr lang="en-GB" sz="2000" dirty="0" smtClean="0"/>
              <a:t>encourage persistence </a:t>
            </a:r>
            <a:r>
              <a:rPr lang="en-GB" sz="2000" dirty="0"/>
              <a:t>and remaining resilient in the face </a:t>
            </a:r>
            <a:r>
              <a:rPr lang="en-GB" sz="2000" dirty="0" smtClean="0"/>
              <a:t>of setbacks</a:t>
            </a:r>
            <a:r>
              <a:rPr lang="en-GB" sz="2000" dirty="0"/>
              <a:t>.</a:t>
            </a:r>
          </a:p>
        </p:txBody>
      </p:sp>
    </p:spTree>
    <p:extLst>
      <p:ext uri="{BB962C8B-B14F-4D97-AF65-F5344CB8AC3E}">
        <p14:creationId xmlns:p14="http://schemas.microsoft.com/office/powerpoint/2010/main" val="207410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solidFill>
                  <a:schemeClr val="bg1">
                    <a:lumMod val="50000"/>
                  </a:schemeClr>
                </a:solidFill>
              </a:rPr>
              <a:t>What makes for quality career guidance?</a:t>
            </a:r>
          </a:p>
          <a:p>
            <a:pPr eaLnBrk="1" hangingPunct="1"/>
            <a:r>
              <a:rPr lang="en-GB" altLang="en-US" dirty="0" smtClean="0">
                <a:solidFill>
                  <a:schemeClr val="bg1">
                    <a:lumMod val="50000"/>
                  </a:schemeClr>
                </a:solidFill>
              </a:rPr>
              <a:t>Advancing Ambitions</a:t>
            </a:r>
          </a:p>
          <a:p>
            <a:pPr lvl="1"/>
            <a:r>
              <a:rPr lang="en-GB" altLang="en-US" dirty="0" smtClean="0">
                <a:solidFill>
                  <a:schemeClr val="bg1">
                    <a:lumMod val="50000"/>
                  </a:schemeClr>
                </a:solidFill>
              </a:rPr>
              <a:t>Method</a:t>
            </a:r>
          </a:p>
          <a:p>
            <a:pPr lvl="1"/>
            <a:r>
              <a:rPr lang="en-GB" altLang="en-US" dirty="0" smtClean="0">
                <a:solidFill>
                  <a:schemeClr val="bg1">
                    <a:lumMod val="50000"/>
                  </a:schemeClr>
                </a:solidFill>
              </a:rPr>
              <a:t>Critique of policy</a:t>
            </a:r>
          </a:p>
          <a:p>
            <a:pPr lvl="1"/>
            <a:r>
              <a:rPr lang="en-GB" altLang="en-US" dirty="0" smtClean="0">
                <a:solidFill>
                  <a:schemeClr val="bg1">
                    <a:lumMod val="50000"/>
                  </a:schemeClr>
                </a:solidFill>
              </a:rPr>
              <a:t>The value of career guidance to social mobility</a:t>
            </a:r>
          </a:p>
          <a:p>
            <a:pPr lvl="1"/>
            <a:r>
              <a:rPr lang="en-GB" altLang="en-US" dirty="0" smtClean="0"/>
              <a:t>Quantifying the impacts</a:t>
            </a:r>
          </a:p>
          <a:p>
            <a:pPr lvl="1"/>
            <a:r>
              <a:rPr lang="en-GB" altLang="en-US" dirty="0" smtClean="0">
                <a:solidFill>
                  <a:schemeClr val="bg1">
                    <a:lumMod val="50000"/>
                  </a:schemeClr>
                </a:solidFill>
              </a:rPr>
              <a:t>What does good look like?</a:t>
            </a:r>
          </a:p>
          <a:p>
            <a:r>
              <a:rPr lang="en-GB" altLang="en-US" dirty="0" smtClean="0">
                <a:solidFill>
                  <a:schemeClr val="bg1">
                    <a:lumMod val="50000"/>
                  </a:schemeClr>
                </a:solidFill>
              </a:rPr>
              <a:t>Where next?</a:t>
            </a:r>
          </a:p>
          <a:p>
            <a:r>
              <a:rPr lang="en-GB" altLang="en-US" dirty="0" smtClean="0">
                <a:solidFill>
                  <a:schemeClr val="bg1">
                    <a:lumMod val="50000"/>
                  </a:schemeClr>
                </a:solidFill>
              </a:rPr>
              <a:t>Questions/discussion</a:t>
            </a:r>
          </a:p>
          <a:p>
            <a:pPr lvl="1"/>
            <a:endParaRPr lang="en-GB" altLang="en-US" dirty="0" smtClean="0"/>
          </a:p>
        </p:txBody>
      </p:sp>
    </p:spTree>
    <p:extLst>
      <p:ext uri="{BB962C8B-B14F-4D97-AF65-F5344CB8AC3E}">
        <p14:creationId xmlns:p14="http://schemas.microsoft.com/office/powerpoint/2010/main" val="285883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Quantifying the impacts</a:t>
            </a:r>
            <a:endParaRPr lang="en-GB" dirty="0"/>
          </a:p>
        </p:txBody>
      </p:sp>
      <p:sp>
        <p:nvSpPr>
          <p:cNvPr id="3" name="Content Placeholder 2"/>
          <p:cNvSpPr>
            <a:spLocks noGrp="1"/>
          </p:cNvSpPr>
          <p:nvPr>
            <p:ph idx="1"/>
          </p:nvPr>
        </p:nvSpPr>
        <p:spPr/>
        <p:txBody>
          <a:bodyPr/>
          <a:lstStyle/>
          <a:p>
            <a:r>
              <a:rPr lang="en-GB" sz="2000" dirty="0"/>
              <a:t>At </a:t>
            </a:r>
            <a:r>
              <a:rPr lang="en-GB" sz="2000" b="1" dirty="0"/>
              <a:t>GCSE, </a:t>
            </a:r>
            <a:r>
              <a:rPr lang="en-GB" sz="2000" dirty="0" smtClean="0"/>
              <a:t>good quality career guidance was </a:t>
            </a:r>
            <a:r>
              <a:rPr lang="en-GB" sz="2000" dirty="0"/>
              <a:t>associated with </a:t>
            </a:r>
            <a:endParaRPr lang="en-GB" sz="2000" dirty="0" smtClean="0"/>
          </a:p>
          <a:p>
            <a:pPr lvl="1"/>
            <a:r>
              <a:rPr lang="en-GB" sz="2000" dirty="0" smtClean="0"/>
              <a:t>an </a:t>
            </a:r>
            <a:r>
              <a:rPr lang="en-GB" sz="2000" dirty="0"/>
              <a:t>improvement in GCSE </a:t>
            </a:r>
            <a:r>
              <a:rPr lang="en-GB" sz="2000" dirty="0" smtClean="0"/>
              <a:t>performance</a:t>
            </a:r>
          </a:p>
          <a:p>
            <a:pPr lvl="1"/>
            <a:r>
              <a:rPr lang="en-GB" sz="2000" dirty="0" smtClean="0"/>
              <a:t>a </a:t>
            </a:r>
            <a:r>
              <a:rPr lang="en-GB" sz="2000" dirty="0"/>
              <a:t>decrease </a:t>
            </a:r>
            <a:r>
              <a:rPr lang="en-GB" sz="2000" dirty="0" smtClean="0"/>
              <a:t>in persistent </a:t>
            </a:r>
            <a:r>
              <a:rPr lang="en-GB" sz="2000" dirty="0"/>
              <a:t>unexplained absences.</a:t>
            </a:r>
          </a:p>
          <a:p>
            <a:r>
              <a:rPr lang="en-GB" sz="2000" dirty="0" smtClean="0"/>
              <a:t>At </a:t>
            </a:r>
            <a:r>
              <a:rPr lang="en-GB" sz="2000" b="1" dirty="0"/>
              <a:t>A-level, </a:t>
            </a:r>
            <a:r>
              <a:rPr lang="en-GB" sz="2000" dirty="0" smtClean="0"/>
              <a:t>good quality career guidance was associated </a:t>
            </a:r>
            <a:r>
              <a:rPr lang="en-GB" sz="2000" dirty="0"/>
              <a:t>with </a:t>
            </a:r>
            <a:endParaRPr lang="en-GB" sz="2000" dirty="0" smtClean="0"/>
          </a:p>
          <a:p>
            <a:pPr lvl="1"/>
            <a:r>
              <a:rPr lang="en-GB" sz="2000" dirty="0" smtClean="0"/>
              <a:t>a </a:t>
            </a:r>
            <a:r>
              <a:rPr lang="en-GB" sz="2000" dirty="0"/>
              <a:t>decrease in persistent unexplained </a:t>
            </a:r>
            <a:r>
              <a:rPr lang="en-GB" sz="2000" dirty="0" smtClean="0"/>
              <a:t>absences</a:t>
            </a:r>
          </a:p>
          <a:p>
            <a:pPr lvl="1"/>
            <a:r>
              <a:rPr lang="en-GB" sz="2000" dirty="0" smtClean="0"/>
              <a:t>an </a:t>
            </a:r>
            <a:r>
              <a:rPr lang="en-GB" sz="2000" dirty="0"/>
              <a:t>increase in A-level </a:t>
            </a:r>
            <a:r>
              <a:rPr lang="en-GB" sz="2000" dirty="0" smtClean="0"/>
              <a:t>performance (in state schools and sixth form colleges)</a:t>
            </a:r>
          </a:p>
          <a:p>
            <a:pPr lvl="1"/>
            <a:r>
              <a:rPr lang="en-GB" sz="2000" dirty="0" smtClean="0"/>
              <a:t>improved </a:t>
            </a:r>
            <a:r>
              <a:rPr lang="en-GB" sz="2000" dirty="0"/>
              <a:t>destinations, with a higher proportion of A-level </a:t>
            </a:r>
            <a:r>
              <a:rPr lang="en-GB" sz="2000" dirty="0" smtClean="0"/>
              <a:t>students destined </a:t>
            </a:r>
            <a:r>
              <a:rPr lang="en-GB" sz="2000" dirty="0"/>
              <a:t>for top-third higher education institutions and a lower proportion of A-level students with </a:t>
            </a:r>
            <a:r>
              <a:rPr lang="en-GB" sz="2000" dirty="0" smtClean="0"/>
              <a:t>NEET outcomes</a:t>
            </a:r>
            <a:r>
              <a:rPr lang="en-GB" sz="2000" dirty="0"/>
              <a:t>.</a:t>
            </a:r>
          </a:p>
        </p:txBody>
      </p:sp>
    </p:spTree>
    <p:extLst>
      <p:ext uri="{BB962C8B-B14F-4D97-AF65-F5344CB8AC3E}">
        <p14:creationId xmlns:p14="http://schemas.microsoft.com/office/powerpoint/2010/main" val="151094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solidFill>
                  <a:schemeClr val="bg1">
                    <a:lumMod val="50000"/>
                  </a:schemeClr>
                </a:solidFill>
              </a:rPr>
              <a:t>What makes for quality career guidance?</a:t>
            </a:r>
          </a:p>
          <a:p>
            <a:pPr eaLnBrk="1" hangingPunct="1"/>
            <a:r>
              <a:rPr lang="en-GB" altLang="en-US" dirty="0" smtClean="0"/>
              <a:t>Advancing Ambitions</a:t>
            </a:r>
          </a:p>
          <a:p>
            <a:pPr lvl="1"/>
            <a:r>
              <a:rPr lang="en-GB" altLang="en-US" dirty="0" smtClean="0">
                <a:solidFill>
                  <a:schemeClr val="bg1">
                    <a:lumMod val="50000"/>
                  </a:schemeClr>
                </a:solidFill>
              </a:rPr>
              <a:t>Method</a:t>
            </a:r>
          </a:p>
          <a:p>
            <a:pPr lvl="1"/>
            <a:r>
              <a:rPr lang="en-GB" altLang="en-US" dirty="0" smtClean="0">
                <a:solidFill>
                  <a:schemeClr val="bg1">
                    <a:lumMod val="50000"/>
                  </a:schemeClr>
                </a:solidFill>
              </a:rPr>
              <a:t>Critique of policy</a:t>
            </a:r>
          </a:p>
          <a:p>
            <a:pPr lvl="1"/>
            <a:r>
              <a:rPr lang="en-GB" altLang="en-US" dirty="0" smtClean="0">
                <a:solidFill>
                  <a:schemeClr val="bg1">
                    <a:lumMod val="50000"/>
                  </a:schemeClr>
                </a:solidFill>
              </a:rPr>
              <a:t>The value of career guidance to social mobility</a:t>
            </a:r>
          </a:p>
          <a:p>
            <a:pPr lvl="1"/>
            <a:r>
              <a:rPr lang="en-GB" altLang="en-US" dirty="0" smtClean="0">
                <a:solidFill>
                  <a:schemeClr val="bg1">
                    <a:lumMod val="50000"/>
                  </a:schemeClr>
                </a:solidFill>
              </a:rPr>
              <a:t>Quantifying the impacts</a:t>
            </a:r>
          </a:p>
          <a:p>
            <a:pPr lvl="1"/>
            <a:r>
              <a:rPr lang="en-GB" altLang="en-US" dirty="0" smtClean="0"/>
              <a:t>What does good look like?</a:t>
            </a:r>
          </a:p>
          <a:p>
            <a:r>
              <a:rPr lang="en-GB" altLang="en-US" dirty="0" smtClean="0">
                <a:solidFill>
                  <a:schemeClr val="bg1">
                    <a:lumMod val="50000"/>
                  </a:schemeClr>
                </a:solidFill>
              </a:rPr>
              <a:t>Where next?</a:t>
            </a:r>
          </a:p>
          <a:p>
            <a:r>
              <a:rPr lang="en-GB" altLang="en-US" dirty="0" smtClean="0">
                <a:solidFill>
                  <a:schemeClr val="bg1">
                    <a:lumMod val="50000"/>
                  </a:schemeClr>
                </a:solidFill>
              </a:rPr>
              <a:t>Questions/discussion</a:t>
            </a:r>
          </a:p>
          <a:p>
            <a:pPr lvl="1"/>
            <a:endParaRPr lang="en-GB" altLang="en-US" dirty="0" smtClean="0"/>
          </a:p>
        </p:txBody>
      </p:sp>
    </p:spTree>
    <p:extLst>
      <p:ext uri="{BB962C8B-B14F-4D97-AF65-F5344CB8AC3E}">
        <p14:creationId xmlns:p14="http://schemas.microsoft.com/office/powerpoint/2010/main" val="285883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good look like: Case study findings</a:t>
            </a:r>
            <a:endParaRPr lang="en-US" dirty="0"/>
          </a:p>
        </p:txBody>
      </p:sp>
      <p:sp>
        <p:nvSpPr>
          <p:cNvPr id="3" name="Content Placeholder 2"/>
          <p:cNvSpPr>
            <a:spLocks noGrp="1"/>
          </p:cNvSpPr>
          <p:nvPr>
            <p:ph idx="1"/>
          </p:nvPr>
        </p:nvSpPr>
        <p:spPr/>
        <p:txBody>
          <a:bodyPr/>
          <a:lstStyle/>
          <a:p>
            <a:r>
              <a:rPr lang="en-GB" dirty="0" smtClean="0"/>
              <a:t>Infrastructure: buy-in from senior leaders</a:t>
            </a:r>
            <a:r>
              <a:rPr lang="en-GB" dirty="0"/>
              <a:t> </a:t>
            </a:r>
            <a:r>
              <a:rPr lang="en-GB" dirty="0" smtClean="0"/>
              <a:t>and governors; link to the school mission; dedicated staff or resources; systematic record keeping.</a:t>
            </a:r>
          </a:p>
          <a:p>
            <a:r>
              <a:rPr lang="en-GB" dirty="0" smtClean="0"/>
              <a:t>Career education programmes</a:t>
            </a:r>
          </a:p>
          <a:p>
            <a:r>
              <a:rPr lang="en-GB" dirty="0" smtClean="0"/>
              <a:t>Involvement of stakeholders including employers and post-secondary providers</a:t>
            </a:r>
          </a:p>
          <a:p>
            <a:r>
              <a:rPr lang="en-GB" dirty="0" smtClean="0"/>
              <a:t>Provision of individualised support</a:t>
            </a:r>
            <a:endParaRPr lang="en-US" dirty="0"/>
          </a:p>
        </p:txBody>
      </p:sp>
    </p:spTree>
    <p:extLst>
      <p:ext uri="{BB962C8B-B14F-4D97-AF65-F5344CB8AC3E}">
        <p14:creationId xmlns:p14="http://schemas.microsoft.com/office/powerpoint/2010/main" val="261664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solidFill>
                  <a:schemeClr val="bg1">
                    <a:lumMod val="50000"/>
                  </a:schemeClr>
                </a:solidFill>
              </a:rPr>
              <a:t>What makes for quality career guidance?</a:t>
            </a:r>
          </a:p>
          <a:p>
            <a:pPr eaLnBrk="1" hangingPunct="1"/>
            <a:r>
              <a:rPr lang="en-GB" altLang="en-US" dirty="0" smtClean="0">
                <a:solidFill>
                  <a:schemeClr val="bg1">
                    <a:lumMod val="50000"/>
                  </a:schemeClr>
                </a:solidFill>
              </a:rPr>
              <a:t>Advancing Ambitions</a:t>
            </a:r>
          </a:p>
          <a:p>
            <a:pPr lvl="1"/>
            <a:r>
              <a:rPr lang="en-GB" altLang="en-US" dirty="0" smtClean="0">
                <a:solidFill>
                  <a:schemeClr val="bg1">
                    <a:lumMod val="50000"/>
                  </a:schemeClr>
                </a:solidFill>
              </a:rPr>
              <a:t>Method</a:t>
            </a:r>
          </a:p>
          <a:p>
            <a:pPr lvl="1"/>
            <a:r>
              <a:rPr lang="en-GB" altLang="en-US" dirty="0" smtClean="0">
                <a:solidFill>
                  <a:schemeClr val="bg1">
                    <a:lumMod val="50000"/>
                  </a:schemeClr>
                </a:solidFill>
              </a:rPr>
              <a:t>Critique of policy</a:t>
            </a:r>
          </a:p>
          <a:p>
            <a:pPr lvl="1"/>
            <a:r>
              <a:rPr lang="en-GB" altLang="en-US" dirty="0" smtClean="0">
                <a:solidFill>
                  <a:schemeClr val="bg1">
                    <a:lumMod val="50000"/>
                  </a:schemeClr>
                </a:solidFill>
              </a:rPr>
              <a:t>The value of career guidance to social mobility</a:t>
            </a:r>
          </a:p>
          <a:p>
            <a:pPr lvl="1"/>
            <a:r>
              <a:rPr lang="en-GB" altLang="en-US" dirty="0" smtClean="0">
                <a:solidFill>
                  <a:schemeClr val="bg1">
                    <a:lumMod val="50000"/>
                  </a:schemeClr>
                </a:solidFill>
              </a:rPr>
              <a:t>Quantifying the impacts</a:t>
            </a:r>
          </a:p>
          <a:p>
            <a:pPr lvl="1"/>
            <a:r>
              <a:rPr lang="en-GB" altLang="en-US" dirty="0" smtClean="0">
                <a:solidFill>
                  <a:schemeClr val="bg1">
                    <a:lumMod val="50000"/>
                  </a:schemeClr>
                </a:solidFill>
              </a:rPr>
              <a:t>What does good look like?</a:t>
            </a:r>
          </a:p>
          <a:p>
            <a:r>
              <a:rPr lang="en-GB" altLang="en-US" dirty="0" smtClean="0"/>
              <a:t>Where next?</a:t>
            </a:r>
          </a:p>
          <a:p>
            <a:r>
              <a:rPr lang="en-GB" altLang="en-US" dirty="0" smtClean="0">
                <a:solidFill>
                  <a:schemeClr val="bg1">
                    <a:lumMod val="50000"/>
                  </a:schemeClr>
                </a:solidFill>
              </a:rPr>
              <a:t>Questions/discussion</a:t>
            </a:r>
          </a:p>
          <a:p>
            <a:pPr lvl="1"/>
            <a:endParaRPr lang="en-GB" altLang="en-US" dirty="0" smtClean="0"/>
          </a:p>
        </p:txBody>
      </p:sp>
    </p:spTree>
    <p:extLst>
      <p:ext uri="{BB962C8B-B14F-4D97-AF65-F5344CB8AC3E}">
        <p14:creationId xmlns:p14="http://schemas.microsoft.com/office/powerpoint/2010/main" val="285883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t>What makes for quality career guidance?</a:t>
            </a:r>
          </a:p>
          <a:p>
            <a:pPr eaLnBrk="1" hangingPunct="1"/>
            <a:r>
              <a:rPr lang="en-GB" altLang="en-US" dirty="0" smtClean="0"/>
              <a:t>Advancing Ambitions</a:t>
            </a:r>
          </a:p>
          <a:p>
            <a:pPr lvl="1"/>
            <a:r>
              <a:rPr lang="en-GB" altLang="en-US" dirty="0" smtClean="0"/>
              <a:t>Method</a:t>
            </a:r>
          </a:p>
          <a:p>
            <a:pPr lvl="1"/>
            <a:r>
              <a:rPr lang="en-GB" altLang="en-US" dirty="0" smtClean="0"/>
              <a:t>Critique of policy</a:t>
            </a:r>
          </a:p>
          <a:p>
            <a:pPr lvl="1"/>
            <a:r>
              <a:rPr lang="en-GB" altLang="en-US" dirty="0" smtClean="0"/>
              <a:t>The value of career guidance to social mobility</a:t>
            </a:r>
          </a:p>
          <a:p>
            <a:pPr lvl="1"/>
            <a:r>
              <a:rPr lang="en-GB" altLang="en-US" dirty="0" smtClean="0"/>
              <a:t>Quantifying the impacts</a:t>
            </a:r>
          </a:p>
          <a:p>
            <a:pPr lvl="1"/>
            <a:r>
              <a:rPr lang="en-GB" altLang="en-US" dirty="0" smtClean="0"/>
              <a:t>What does good look like?</a:t>
            </a:r>
          </a:p>
          <a:p>
            <a:r>
              <a:rPr lang="en-GB" altLang="en-US" dirty="0" smtClean="0"/>
              <a:t>Where next?</a:t>
            </a:r>
          </a:p>
          <a:p>
            <a:r>
              <a:rPr lang="en-GB" altLang="en-US" dirty="0" smtClean="0"/>
              <a:t>Questions/discussion</a:t>
            </a:r>
          </a:p>
          <a:p>
            <a:pPr lvl="1"/>
            <a:endParaRPr lang="en-GB" altLang="en-US" dirty="0" smtClean="0"/>
          </a:p>
        </p:txBody>
      </p:sp>
    </p:spTree>
    <p:extLst>
      <p:ext uri="{BB962C8B-B14F-4D97-AF65-F5344CB8AC3E}">
        <p14:creationId xmlns:p14="http://schemas.microsoft.com/office/powerpoint/2010/main" val="404629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a:t>
            </a:r>
            <a:endParaRPr lang="en-US" dirty="0"/>
          </a:p>
        </p:txBody>
      </p:sp>
      <p:sp>
        <p:nvSpPr>
          <p:cNvPr id="3" name="Content Placeholder 2"/>
          <p:cNvSpPr>
            <a:spLocks noGrp="1"/>
          </p:cNvSpPr>
          <p:nvPr>
            <p:ph idx="1"/>
          </p:nvPr>
        </p:nvSpPr>
        <p:spPr/>
        <p:txBody>
          <a:bodyPr/>
          <a:lstStyle/>
          <a:p>
            <a:r>
              <a:rPr lang="en-GB" dirty="0" smtClean="0"/>
              <a:t>Putting quality awards at the heart of career guidance policy?</a:t>
            </a:r>
          </a:p>
          <a:p>
            <a:r>
              <a:rPr lang="en-GB" dirty="0" smtClean="0"/>
              <a:t>Investment in more detailed evaluation of the quality awards?</a:t>
            </a:r>
          </a:p>
          <a:p>
            <a:r>
              <a:rPr lang="en-GB" dirty="0" smtClean="0"/>
              <a:t>Repeating this project with more detailed data analysis (student level rather than school level data).</a:t>
            </a:r>
          </a:p>
          <a:p>
            <a:r>
              <a:rPr lang="en-GB" dirty="0" smtClean="0"/>
              <a:t>Optimising the quality awards and using them as the basis of a RCT. </a:t>
            </a:r>
            <a:endParaRPr lang="en-US" dirty="0"/>
          </a:p>
        </p:txBody>
      </p:sp>
    </p:spTree>
    <p:extLst>
      <p:ext uri="{BB962C8B-B14F-4D97-AF65-F5344CB8AC3E}">
        <p14:creationId xmlns:p14="http://schemas.microsoft.com/office/powerpoint/2010/main" val="2672791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print</a:t>
            </a:r>
            <a:endParaRPr lang="en-GB" dirty="0"/>
          </a:p>
        </p:txBody>
      </p:sp>
      <p:sp>
        <p:nvSpPr>
          <p:cNvPr id="3" name="Content Placeholder 2"/>
          <p:cNvSpPr>
            <a:spLocks noGrp="1"/>
          </p:cNvSpPr>
          <p:nvPr>
            <p:ph idx="1"/>
          </p:nvPr>
        </p:nvSpPr>
        <p:spPr/>
        <p:txBody>
          <a:bodyPr/>
          <a:lstStyle/>
          <a:p>
            <a:pPr marL="0" indent="0">
              <a:buNone/>
            </a:pPr>
            <a:r>
              <a:rPr lang="en-GB" sz="1800" dirty="0"/>
              <a:t>Hooley, T., Matheson, J. &amp; Watts, A.G. (2014). </a:t>
            </a:r>
            <a:r>
              <a:rPr lang="en-GB" sz="1800" dirty="0">
                <a:hlinkClick r:id="rId2"/>
              </a:rPr>
              <a:t>Advancing Ambitions: The role of career guidance in supporting social mobility.</a:t>
            </a:r>
            <a:r>
              <a:rPr lang="en-GB" sz="1800" dirty="0"/>
              <a:t> London: Sutton Trust.</a:t>
            </a:r>
          </a:p>
          <a:p>
            <a:endParaRPr lang="en-GB" sz="1400" dirty="0" smtClean="0"/>
          </a:p>
          <a:p>
            <a:pPr marL="0" indent="0">
              <a:buNone/>
            </a:pPr>
            <a:r>
              <a:rPr lang="en-GB" sz="1400" b="1" i="1" dirty="0" smtClean="0"/>
              <a:t>Also see</a:t>
            </a:r>
          </a:p>
          <a:p>
            <a:r>
              <a:rPr lang="en-GB" sz="1400" dirty="0" smtClean="0"/>
              <a:t>Hooley</a:t>
            </a:r>
            <a:r>
              <a:rPr lang="en-GB" sz="1400" dirty="0"/>
              <a:t>, T. (2012). </a:t>
            </a:r>
            <a:r>
              <a:rPr lang="en-GB" sz="1400" dirty="0">
                <a:hlinkClick r:id="rId3"/>
              </a:rPr>
              <a:t>Progression in Kent: Schools taking charge</a:t>
            </a:r>
            <a:r>
              <a:rPr lang="en-GB" sz="1400" dirty="0"/>
              <a:t>. Maidstone: Kent Country Council.</a:t>
            </a:r>
            <a:endParaRPr lang="en-US" sz="1400" dirty="0" smtClean="0"/>
          </a:p>
          <a:p>
            <a:r>
              <a:rPr lang="en-US" sz="1400" dirty="0" smtClean="0"/>
              <a:t>Hooley</a:t>
            </a:r>
            <a:r>
              <a:rPr lang="en-US" sz="1400" dirty="0"/>
              <a:t>, T. (2014).</a:t>
            </a:r>
            <a:r>
              <a:rPr lang="en-US" sz="1400" dirty="0">
                <a:hlinkClick r:id="rId4"/>
              </a:rPr>
              <a:t> The Evidence Base on Lifelong Guidance.</a:t>
            </a:r>
            <a:r>
              <a:rPr lang="en-US" sz="1400" dirty="0"/>
              <a:t> </a:t>
            </a:r>
            <a:r>
              <a:rPr lang="en-US" sz="1400" dirty="0" err="1"/>
              <a:t>Jyväskylä</a:t>
            </a:r>
            <a:r>
              <a:rPr lang="en-US" sz="1400" dirty="0"/>
              <a:t>, Finland: European Lifelong Guidance Policy Network (ELGPN</a:t>
            </a:r>
            <a:r>
              <a:rPr lang="en-US" sz="1400" dirty="0" smtClean="0"/>
              <a:t>).</a:t>
            </a:r>
          </a:p>
          <a:p>
            <a:r>
              <a:rPr lang="en-GB" sz="1400" dirty="0"/>
              <a:t>Hooley, T., Marriott, J. &amp; Sampson, J.P. (2011). </a:t>
            </a:r>
            <a:r>
              <a:rPr lang="en-GB" sz="1400" dirty="0">
                <a:hlinkClick r:id="rId5"/>
              </a:rPr>
              <a:t>Fostering College and Career Readiness: How Career Development Activities in Schools Impact on Graduation Rates and Students' Life Success</a:t>
            </a:r>
            <a:r>
              <a:rPr lang="en-GB" sz="1400" dirty="0"/>
              <a:t>. Derby: International Centre for Guidance Studies, University of Derby.</a:t>
            </a:r>
          </a:p>
          <a:p>
            <a:r>
              <a:rPr lang="en-GB" sz="1400" dirty="0" smtClean="0"/>
              <a:t>Hooley</a:t>
            </a:r>
            <a:r>
              <a:rPr lang="en-GB" sz="1400" dirty="0"/>
              <a:t>, T., Marriott, J., Watts, A.G. and </a:t>
            </a:r>
            <a:r>
              <a:rPr lang="en-GB" sz="1400" dirty="0" err="1"/>
              <a:t>Coiffait</a:t>
            </a:r>
            <a:r>
              <a:rPr lang="en-GB" sz="1400" dirty="0"/>
              <a:t>, L. (2012). </a:t>
            </a:r>
            <a:r>
              <a:rPr lang="en-GB" sz="1400" dirty="0">
                <a:hlinkClick r:id="rId6"/>
              </a:rPr>
              <a:t>Careers 2020: Options for Future Careers Work in English Schools</a:t>
            </a:r>
            <a:r>
              <a:rPr lang="en-GB" sz="1400" dirty="0"/>
              <a:t>. London: Pearson</a:t>
            </a:r>
            <a:r>
              <a:rPr lang="en-GB" sz="1400" dirty="0" smtClean="0"/>
              <a:t>.</a:t>
            </a:r>
            <a:endParaRPr lang="en-GB" sz="1400" dirty="0"/>
          </a:p>
          <a:p>
            <a:r>
              <a:rPr lang="en-GB" sz="1400" dirty="0" smtClean="0"/>
              <a:t>Hooley</a:t>
            </a:r>
            <a:r>
              <a:rPr lang="en-GB" sz="1400" dirty="0"/>
              <a:t>, T. &amp; Watts, A.G. (2011). </a:t>
            </a:r>
            <a:r>
              <a:rPr lang="en-GB" sz="1400" dirty="0">
                <a:hlinkClick r:id="rId7"/>
              </a:rPr>
              <a:t>Careers Work with Young People: Collapse or Transition</a:t>
            </a:r>
            <a:r>
              <a:rPr lang="en-GB" sz="1400" dirty="0"/>
              <a:t>? Derby: International Centre for Guidance Studies, University of Derby.</a:t>
            </a:r>
            <a:endParaRPr lang="en-GB" sz="1400" dirty="0" smtClean="0"/>
          </a:p>
          <a:p>
            <a:r>
              <a:rPr lang="en-GB" sz="1400" dirty="0" smtClean="0"/>
              <a:t>Langley</a:t>
            </a:r>
            <a:r>
              <a:rPr lang="en-GB" sz="1400" dirty="0"/>
              <a:t>, E., Hooley, T., </a:t>
            </a:r>
            <a:r>
              <a:rPr lang="en-GB" sz="1400" dirty="0" err="1"/>
              <a:t>Bertuchi</a:t>
            </a:r>
            <a:r>
              <a:rPr lang="en-GB" sz="1400" dirty="0"/>
              <a:t>, D. (2014). </a:t>
            </a:r>
            <a:r>
              <a:rPr lang="en-GB" sz="1400" dirty="0">
                <a:hlinkClick r:id="rId8"/>
              </a:rPr>
              <a:t>A Career Postcode Lottery? Local Authority Provision of Youth and Career Support Following the 2011 Education Act</a:t>
            </a:r>
            <a:r>
              <a:rPr lang="en-GB" sz="1400" dirty="0"/>
              <a:t>. Derby: International Centre for Guidance Studies, University of Derby.</a:t>
            </a:r>
          </a:p>
        </p:txBody>
      </p:sp>
    </p:spTree>
    <p:extLst>
      <p:ext uri="{BB962C8B-B14F-4D97-AF65-F5344CB8AC3E}">
        <p14:creationId xmlns:p14="http://schemas.microsoft.com/office/powerpoint/2010/main" val="285928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a:t>
            </a:r>
            <a:endParaRPr lang="en-US" dirty="0"/>
          </a:p>
        </p:txBody>
      </p:sp>
      <p:sp>
        <p:nvSpPr>
          <p:cNvPr id="3" name="Content Placeholder 2"/>
          <p:cNvSpPr>
            <a:spLocks noGrp="1"/>
          </p:cNvSpPr>
          <p:nvPr>
            <p:ph idx="1"/>
          </p:nvPr>
        </p:nvSpPr>
        <p:spPr/>
        <p:txBody>
          <a:bodyPr/>
          <a:lstStyle/>
          <a:p>
            <a:r>
              <a:rPr lang="en-GB" dirty="0" smtClean="0"/>
              <a:t>The evidence gathered through this project suggests that there are some identifiable impacts associated with career guidance. </a:t>
            </a:r>
          </a:p>
          <a:p>
            <a:r>
              <a:rPr lang="en-GB" dirty="0" smtClean="0"/>
              <a:t>Recent policy has not been evidence based in any way. </a:t>
            </a:r>
          </a:p>
          <a:p>
            <a:r>
              <a:rPr lang="en-GB" dirty="0" smtClean="0"/>
              <a:t>There is much still to do in developing the evidence base.</a:t>
            </a:r>
          </a:p>
          <a:p>
            <a:r>
              <a:rPr lang="en-GB" dirty="0" smtClean="0"/>
              <a:t>The quality awards could be an important part of future evidence gathering. </a:t>
            </a:r>
          </a:p>
          <a:p>
            <a:endParaRPr lang="en-US" dirty="0"/>
          </a:p>
        </p:txBody>
      </p:sp>
    </p:spTree>
    <p:extLst>
      <p:ext uri="{BB962C8B-B14F-4D97-AF65-F5344CB8AC3E}">
        <p14:creationId xmlns:p14="http://schemas.microsoft.com/office/powerpoint/2010/main" val="363844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Tristram</a:t>
            </a:r>
            <a:r>
              <a:rPr lang="en-GB" dirty="0" smtClean="0"/>
              <a:t> Hooley</a:t>
            </a:r>
            <a:endParaRPr lang="en-GB" dirty="0"/>
          </a:p>
        </p:txBody>
      </p:sp>
      <p:sp>
        <p:nvSpPr>
          <p:cNvPr id="3" name="Content Placeholder 2"/>
          <p:cNvSpPr>
            <a:spLocks noGrp="1"/>
          </p:cNvSpPr>
          <p:nvPr>
            <p:ph idx="1"/>
          </p:nvPr>
        </p:nvSpPr>
        <p:spPr/>
        <p:txBody>
          <a:bodyPr/>
          <a:lstStyle/>
          <a:p>
            <a:pPr>
              <a:buNone/>
            </a:pPr>
            <a:r>
              <a:rPr lang="en-GB" dirty="0"/>
              <a:t>Professor of Career Education</a:t>
            </a:r>
          </a:p>
          <a:p>
            <a:pPr>
              <a:buNone/>
            </a:pPr>
            <a:r>
              <a:rPr lang="en-GB" dirty="0"/>
              <a:t>International Centre for Guidance Studies</a:t>
            </a:r>
          </a:p>
          <a:p>
            <a:pPr>
              <a:buNone/>
            </a:pPr>
            <a:r>
              <a:rPr lang="en-GB" dirty="0"/>
              <a:t>University of Derby</a:t>
            </a:r>
          </a:p>
          <a:p>
            <a:pPr>
              <a:buNone/>
            </a:pPr>
            <a:r>
              <a:rPr lang="en-GB" dirty="0">
                <a:hlinkClick r:id="rId2"/>
              </a:rPr>
              <a:t>http://www.derby.ac.uk/icegs</a:t>
            </a:r>
            <a:r>
              <a:rPr lang="en-GB" dirty="0"/>
              <a:t> </a:t>
            </a:r>
          </a:p>
          <a:p>
            <a:pPr>
              <a:buNone/>
            </a:pPr>
            <a:r>
              <a:rPr lang="en-GB" dirty="0">
                <a:hlinkClick r:id="rId3"/>
              </a:rPr>
              <a:t>t.hooley@derby.ac.uk</a:t>
            </a:r>
            <a:endParaRPr lang="en-GB" dirty="0"/>
          </a:p>
          <a:p>
            <a:pPr>
              <a:buNone/>
            </a:pPr>
            <a:r>
              <a:rPr lang="en-GB" dirty="0"/>
              <a:t>@</a:t>
            </a:r>
            <a:r>
              <a:rPr lang="en-GB" dirty="0" err="1"/>
              <a:t>pigironjoe</a:t>
            </a:r>
            <a:r>
              <a:rPr lang="en-GB" dirty="0"/>
              <a:t> </a:t>
            </a:r>
          </a:p>
          <a:p>
            <a:pPr>
              <a:buNone/>
            </a:pPr>
            <a:endParaRPr lang="en-GB" dirty="0"/>
          </a:p>
          <a:p>
            <a:pPr>
              <a:buNone/>
            </a:pPr>
            <a:r>
              <a:rPr lang="en-GB" dirty="0"/>
              <a:t>Blog at</a:t>
            </a:r>
          </a:p>
          <a:p>
            <a:pPr>
              <a:buNone/>
            </a:pPr>
            <a:r>
              <a:rPr lang="en-GB" dirty="0">
                <a:hlinkClick r:id="rId4"/>
              </a:rPr>
              <a:t>http://adventuresincareerdevelopment.wordpress.com</a:t>
            </a:r>
            <a:r>
              <a:rPr lang="en-GB" dirty="0"/>
              <a:t> </a:t>
            </a:r>
          </a:p>
          <a:p>
            <a:endParaRPr lang="en-GB" dirty="0"/>
          </a:p>
        </p:txBody>
      </p:sp>
    </p:spTree>
    <p:extLst>
      <p:ext uri="{BB962C8B-B14F-4D97-AF65-F5344CB8AC3E}">
        <p14:creationId xmlns:p14="http://schemas.microsoft.com/office/powerpoint/2010/main" val="14322172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t>What makes for quality career guidance?</a:t>
            </a:r>
          </a:p>
          <a:p>
            <a:pPr eaLnBrk="1" hangingPunct="1"/>
            <a:r>
              <a:rPr lang="en-GB" altLang="en-US" dirty="0" smtClean="0">
                <a:solidFill>
                  <a:schemeClr val="bg1">
                    <a:lumMod val="50000"/>
                  </a:schemeClr>
                </a:solidFill>
              </a:rPr>
              <a:t>Advancing Ambitions</a:t>
            </a:r>
          </a:p>
          <a:p>
            <a:pPr lvl="1"/>
            <a:r>
              <a:rPr lang="en-GB" altLang="en-US" dirty="0" smtClean="0">
                <a:solidFill>
                  <a:schemeClr val="bg1">
                    <a:lumMod val="50000"/>
                  </a:schemeClr>
                </a:solidFill>
              </a:rPr>
              <a:t>Method</a:t>
            </a:r>
          </a:p>
          <a:p>
            <a:pPr lvl="1"/>
            <a:r>
              <a:rPr lang="en-GB" altLang="en-US" dirty="0" smtClean="0">
                <a:solidFill>
                  <a:schemeClr val="bg1">
                    <a:lumMod val="50000"/>
                  </a:schemeClr>
                </a:solidFill>
              </a:rPr>
              <a:t>Critique of policy</a:t>
            </a:r>
          </a:p>
          <a:p>
            <a:pPr lvl="1"/>
            <a:r>
              <a:rPr lang="en-GB" altLang="en-US" dirty="0" smtClean="0">
                <a:solidFill>
                  <a:schemeClr val="bg1">
                    <a:lumMod val="50000"/>
                  </a:schemeClr>
                </a:solidFill>
              </a:rPr>
              <a:t>The value of career guidance to social mobility</a:t>
            </a:r>
          </a:p>
          <a:p>
            <a:pPr lvl="1"/>
            <a:r>
              <a:rPr lang="en-GB" altLang="en-US" dirty="0" smtClean="0">
                <a:solidFill>
                  <a:schemeClr val="bg1">
                    <a:lumMod val="50000"/>
                  </a:schemeClr>
                </a:solidFill>
              </a:rPr>
              <a:t>Quantifying the impacts</a:t>
            </a:r>
          </a:p>
          <a:p>
            <a:pPr lvl="1"/>
            <a:r>
              <a:rPr lang="en-GB" altLang="en-US" dirty="0" smtClean="0">
                <a:solidFill>
                  <a:schemeClr val="bg1">
                    <a:lumMod val="50000"/>
                  </a:schemeClr>
                </a:solidFill>
              </a:rPr>
              <a:t>What does good look like?</a:t>
            </a:r>
          </a:p>
          <a:p>
            <a:r>
              <a:rPr lang="en-GB" altLang="en-US" dirty="0" smtClean="0">
                <a:solidFill>
                  <a:schemeClr val="bg1">
                    <a:lumMod val="50000"/>
                  </a:schemeClr>
                </a:solidFill>
              </a:rPr>
              <a:t>Where next?</a:t>
            </a:r>
          </a:p>
          <a:p>
            <a:r>
              <a:rPr lang="en-GB" altLang="en-US" dirty="0" smtClean="0">
                <a:solidFill>
                  <a:schemeClr val="bg1">
                    <a:lumMod val="50000"/>
                  </a:schemeClr>
                </a:solidFill>
              </a:rPr>
              <a:t>Questions/discussion</a:t>
            </a:r>
          </a:p>
          <a:p>
            <a:pPr lvl="1"/>
            <a:endParaRPr lang="en-GB" altLang="en-US" dirty="0" smtClean="0"/>
          </a:p>
        </p:txBody>
      </p:sp>
    </p:spTree>
    <p:extLst>
      <p:ext uri="{BB962C8B-B14F-4D97-AF65-F5344CB8AC3E}">
        <p14:creationId xmlns:p14="http://schemas.microsoft.com/office/powerpoint/2010/main" val="63253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OECD definition</a:t>
            </a:r>
            <a:endParaRPr lang="en-US" dirty="0"/>
          </a:p>
        </p:txBody>
      </p:sp>
      <p:sp>
        <p:nvSpPr>
          <p:cNvPr id="3" name="Content Placeholder 2"/>
          <p:cNvSpPr>
            <a:spLocks noGrp="1"/>
          </p:cNvSpPr>
          <p:nvPr>
            <p:ph idx="1"/>
          </p:nvPr>
        </p:nvSpPr>
        <p:spPr/>
        <p:txBody>
          <a:bodyPr/>
          <a:lstStyle/>
          <a:p>
            <a:pPr marL="0" indent="0">
              <a:buNone/>
            </a:pPr>
            <a:r>
              <a:rPr lang="en-GB" dirty="0"/>
              <a:t>Career guidance refers to services and activities intended to assist individuals, of any age and at any point throughout their lives, to make educational, training and occupational choices and to manage their </a:t>
            </a:r>
            <a:r>
              <a:rPr lang="en-GB" dirty="0" smtClean="0"/>
              <a:t>careers…</a:t>
            </a:r>
          </a:p>
          <a:p>
            <a:pPr marL="0" indent="0">
              <a:buNone/>
            </a:pPr>
            <a:r>
              <a:rPr lang="en-GB" dirty="0" smtClean="0"/>
              <a:t>The </a:t>
            </a:r>
            <a:r>
              <a:rPr lang="en-GB" dirty="0"/>
              <a:t>activities may take place on an individual or group basis, and may be face-to-face or at a distance (including help lines and web-based services). </a:t>
            </a:r>
            <a:r>
              <a:rPr lang="en-GB" dirty="0" smtClean="0"/>
              <a:t/>
            </a:r>
            <a:br>
              <a:rPr lang="en-GB" dirty="0" smtClean="0"/>
            </a:br>
            <a:r>
              <a:rPr lang="en-GB" dirty="0" smtClean="0"/>
              <a:t>(</a:t>
            </a:r>
            <a:r>
              <a:rPr lang="en-GB" dirty="0"/>
              <a:t>OECD, 2004)</a:t>
            </a:r>
            <a:endParaRPr lang="en-US" dirty="0"/>
          </a:p>
          <a:p>
            <a:endParaRPr lang="en-US" dirty="0"/>
          </a:p>
        </p:txBody>
      </p:sp>
    </p:spTree>
    <p:extLst>
      <p:ext uri="{BB962C8B-B14F-4D97-AF65-F5344CB8AC3E}">
        <p14:creationId xmlns:p14="http://schemas.microsoft.com/office/powerpoint/2010/main" val="175351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Existing research says</a:t>
            </a:r>
            <a:endParaRPr lang="en-GB" dirty="0"/>
          </a:p>
        </p:txBody>
      </p:sp>
      <p:sp>
        <p:nvSpPr>
          <p:cNvPr id="3" name="Content Placeholder 2"/>
          <p:cNvSpPr>
            <a:spLocks noGrp="1"/>
          </p:cNvSpPr>
          <p:nvPr>
            <p:ph idx="1"/>
          </p:nvPr>
        </p:nvSpPr>
        <p:spPr/>
        <p:txBody>
          <a:bodyPr/>
          <a:lstStyle/>
          <a:p>
            <a:pPr marL="0" indent="0">
              <a:buNone/>
            </a:pPr>
            <a:r>
              <a:rPr lang="en-GB" sz="2400" dirty="0" smtClean="0"/>
              <a:t>Career education and guidance are good things!</a:t>
            </a:r>
          </a:p>
          <a:p>
            <a:pPr marL="0" indent="0">
              <a:buNone/>
            </a:pPr>
            <a:r>
              <a:rPr lang="en-GB" sz="2400" dirty="0" smtClean="0"/>
              <a:t>They are positively associated with a range of benefits including:</a:t>
            </a:r>
          </a:p>
          <a:p>
            <a:r>
              <a:rPr lang="en-GB" sz="2400" dirty="0" smtClean="0"/>
              <a:t>Retaining young people in the education system (reducing absence and drop out)</a:t>
            </a:r>
          </a:p>
          <a:p>
            <a:r>
              <a:rPr lang="en-GB" sz="2400" dirty="0" smtClean="0"/>
              <a:t>Increasing attainment</a:t>
            </a:r>
          </a:p>
          <a:p>
            <a:r>
              <a:rPr lang="en-GB" sz="2400" dirty="0" smtClean="0"/>
              <a:t>Supporting smooth transitions to further learning and work</a:t>
            </a:r>
          </a:p>
          <a:p>
            <a:r>
              <a:rPr lang="en-GB" sz="2400" dirty="0" smtClean="0"/>
              <a:t>Underpinning lifelong career building</a:t>
            </a:r>
            <a:endParaRPr lang="en-GB" sz="2400" dirty="0"/>
          </a:p>
        </p:txBody>
      </p:sp>
    </p:spTree>
    <p:extLst>
      <p:ext uri="{BB962C8B-B14F-4D97-AF65-F5344CB8AC3E}">
        <p14:creationId xmlns:p14="http://schemas.microsoft.com/office/powerpoint/2010/main" val="75297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impacts of lifelong guidance</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65128" y="1167992"/>
            <a:ext cx="6462697" cy="4644086"/>
          </a:xfrm>
          <a:prstGeom prst="rect">
            <a:avLst/>
          </a:prstGeom>
          <a:noFill/>
          <a:ln>
            <a:noFill/>
          </a:ln>
        </p:spPr>
      </p:pic>
    </p:spTree>
    <p:extLst>
      <p:ext uri="{BB962C8B-B14F-4D97-AF65-F5344CB8AC3E}">
        <p14:creationId xmlns:p14="http://schemas.microsoft.com/office/powerpoint/2010/main" val="427397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career guidance (Gatsby)</a:t>
            </a:r>
            <a:endParaRPr lang="en-US" dirty="0"/>
          </a:p>
        </p:txBody>
      </p:sp>
      <p:sp>
        <p:nvSpPr>
          <p:cNvPr id="3" name="Content Placeholder 2"/>
          <p:cNvSpPr>
            <a:spLocks noGrp="1"/>
          </p:cNvSpPr>
          <p:nvPr>
            <p:ph idx="1"/>
          </p:nvPr>
        </p:nvSpPr>
        <p:spPr/>
        <p:txBody>
          <a:bodyPr/>
          <a:lstStyle/>
          <a:p>
            <a:r>
              <a:rPr lang="en-GB" dirty="0" smtClean="0"/>
              <a:t>A stable careers programme</a:t>
            </a:r>
          </a:p>
          <a:p>
            <a:r>
              <a:rPr lang="en-GB" dirty="0" smtClean="0"/>
              <a:t>Learning from career and labour market information</a:t>
            </a:r>
          </a:p>
          <a:p>
            <a:r>
              <a:rPr lang="en-GB" dirty="0" smtClean="0"/>
              <a:t>Addressing the needs of each pupil</a:t>
            </a:r>
          </a:p>
          <a:p>
            <a:r>
              <a:rPr lang="en-GB" dirty="0" smtClean="0"/>
              <a:t>Linking curriculum learning to careers</a:t>
            </a:r>
          </a:p>
          <a:p>
            <a:r>
              <a:rPr lang="en-GB" dirty="0" smtClean="0"/>
              <a:t>Encounters with employers and employees</a:t>
            </a:r>
          </a:p>
          <a:p>
            <a:r>
              <a:rPr lang="en-GB" dirty="0" smtClean="0"/>
              <a:t>Experiences </a:t>
            </a:r>
            <a:r>
              <a:rPr lang="en-GB" dirty="0" smtClean="0"/>
              <a:t>of workplaces</a:t>
            </a:r>
          </a:p>
          <a:p>
            <a:r>
              <a:rPr lang="en-GB" dirty="0" smtClean="0"/>
              <a:t>Encounters with further and higher education</a:t>
            </a:r>
          </a:p>
          <a:p>
            <a:r>
              <a:rPr lang="en-GB" dirty="0" smtClean="0"/>
              <a:t>Personal guidance</a:t>
            </a:r>
            <a:endParaRPr lang="en-US" dirty="0"/>
          </a:p>
        </p:txBody>
      </p:sp>
    </p:spTree>
    <p:extLst>
      <p:ext uri="{BB962C8B-B14F-4D97-AF65-F5344CB8AC3E}">
        <p14:creationId xmlns:p14="http://schemas.microsoft.com/office/powerpoint/2010/main" val="7606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Overview</a:t>
            </a:r>
          </a:p>
        </p:txBody>
      </p:sp>
      <p:sp>
        <p:nvSpPr>
          <p:cNvPr id="5123" name="Content Placeholder 2"/>
          <p:cNvSpPr>
            <a:spLocks noGrp="1"/>
          </p:cNvSpPr>
          <p:nvPr>
            <p:ph idx="1"/>
          </p:nvPr>
        </p:nvSpPr>
        <p:spPr/>
        <p:txBody>
          <a:bodyPr/>
          <a:lstStyle/>
          <a:p>
            <a:pPr eaLnBrk="1" hangingPunct="1"/>
            <a:r>
              <a:rPr lang="en-GB" altLang="en-US" dirty="0" smtClean="0">
                <a:solidFill>
                  <a:schemeClr val="bg1">
                    <a:lumMod val="50000"/>
                  </a:schemeClr>
                </a:solidFill>
              </a:rPr>
              <a:t>What makes for quality career guidance?</a:t>
            </a:r>
          </a:p>
          <a:p>
            <a:pPr eaLnBrk="1" hangingPunct="1"/>
            <a:r>
              <a:rPr lang="en-GB" altLang="en-US" dirty="0" smtClean="0"/>
              <a:t>Advancing Ambitions</a:t>
            </a:r>
          </a:p>
          <a:p>
            <a:pPr lvl="1"/>
            <a:r>
              <a:rPr lang="en-GB" altLang="en-US" dirty="0" smtClean="0"/>
              <a:t>Method</a:t>
            </a:r>
          </a:p>
          <a:p>
            <a:pPr lvl="1"/>
            <a:r>
              <a:rPr lang="en-GB" altLang="en-US" dirty="0" smtClean="0">
                <a:solidFill>
                  <a:schemeClr val="bg1">
                    <a:lumMod val="50000"/>
                  </a:schemeClr>
                </a:solidFill>
              </a:rPr>
              <a:t>Critique of policy</a:t>
            </a:r>
          </a:p>
          <a:p>
            <a:pPr lvl="1"/>
            <a:r>
              <a:rPr lang="en-GB" altLang="en-US" dirty="0" smtClean="0">
                <a:solidFill>
                  <a:schemeClr val="bg1">
                    <a:lumMod val="50000"/>
                  </a:schemeClr>
                </a:solidFill>
              </a:rPr>
              <a:t>The value of career guidance to social mobility</a:t>
            </a:r>
          </a:p>
          <a:p>
            <a:pPr lvl="1"/>
            <a:r>
              <a:rPr lang="en-GB" altLang="en-US" dirty="0" smtClean="0">
                <a:solidFill>
                  <a:schemeClr val="bg1">
                    <a:lumMod val="50000"/>
                  </a:schemeClr>
                </a:solidFill>
              </a:rPr>
              <a:t>Quantifying the impacts</a:t>
            </a:r>
          </a:p>
          <a:p>
            <a:pPr lvl="1"/>
            <a:r>
              <a:rPr lang="en-GB" altLang="en-US" dirty="0" smtClean="0">
                <a:solidFill>
                  <a:schemeClr val="bg1">
                    <a:lumMod val="50000"/>
                  </a:schemeClr>
                </a:solidFill>
              </a:rPr>
              <a:t>What does good look like?</a:t>
            </a:r>
          </a:p>
          <a:p>
            <a:r>
              <a:rPr lang="en-GB" altLang="en-US" dirty="0" smtClean="0">
                <a:solidFill>
                  <a:schemeClr val="bg1">
                    <a:lumMod val="50000"/>
                  </a:schemeClr>
                </a:solidFill>
              </a:rPr>
              <a:t>Where next?</a:t>
            </a:r>
          </a:p>
          <a:p>
            <a:r>
              <a:rPr lang="en-GB" altLang="en-US" dirty="0" smtClean="0">
                <a:solidFill>
                  <a:schemeClr val="bg1">
                    <a:lumMod val="50000"/>
                  </a:schemeClr>
                </a:solidFill>
              </a:rPr>
              <a:t>Questions/discussion</a:t>
            </a:r>
          </a:p>
          <a:p>
            <a:pPr lvl="1"/>
            <a:endParaRPr lang="en-GB" altLang="en-US" dirty="0" smtClean="0"/>
          </a:p>
        </p:txBody>
      </p:sp>
    </p:spTree>
    <p:extLst>
      <p:ext uri="{BB962C8B-B14F-4D97-AF65-F5344CB8AC3E}">
        <p14:creationId xmlns:p14="http://schemas.microsoft.com/office/powerpoint/2010/main" val="123635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47" t="18836" r="36076" b="9418"/>
          <a:stretch/>
        </p:blipFill>
        <p:spPr bwMode="auto">
          <a:xfrm>
            <a:off x="2004163" y="150310"/>
            <a:ext cx="4684735" cy="6521275"/>
          </a:xfrm>
          <a:prstGeom prst="rect">
            <a:avLst/>
          </a:prstGeom>
          <a:noFill/>
          <a:ln w="222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167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988</Words>
  <Application>Microsoft Office PowerPoint</Application>
  <PresentationFormat>On-screen Show (4:3)</PresentationFormat>
  <Paragraphs>167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evidence for the impact of good quality career guidance </vt:lpstr>
      <vt:lpstr>Overview</vt:lpstr>
      <vt:lpstr>Overview</vt:lpstr>
      <vt:lpstr>OECD definition</vt:lpstr>
      <vt:lpstr>Existing research says</vt:lpstr>
      <vt:lpstr>The impacts of lifelong guidance</vt:lpstr>
      <vt:lpstr>Good career guidance (Gatsby)</vt:lpstr>
      <vt:lpstr>Overview</vt:lpstr>
      <vt:lpstr>PowerPoint Presentation</vt:lpstr>
      <vt:lpstr>Method</vt:lpstr>
      <vt:lpstr>Overview</vt:lpstr>
      <vt:lpstr>Critique of policy</vt:lpstr>
      <vt:lpstr>Overview</vt:lpstr>
      <vt:lpstr>Career guidance’s contribution to social mobility</vt:lpstr>
      <vt:lpstr>Overview</vt:lpstr>
      <vt:lpstr>Quantifying the impacts</vt:lpstr>
      <vt:lpstr>Overview</vt:lpstr>
      <vt:lpstr>What does good look like: Case study findings</vt:lpstr>
      <vt:lpstr>Overview</vt:lpstr>
      <vt:lpstr>Where next?</vt:lpstr>
      <vt:lpstr>In print</vt:lpstr>
      <vt:lpstr>In conclusion</vt:lpstr>
      <vt:lpstr>Tristram Hooley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Paul</cp:lastModifiedBy>
  <cp:revision>90</cp:revision>
  <dcterms:created xsi:type="dcterms:W3CDTF">2014-09-22T08:10:54Z</dcterms:created>
  <dcterms:modified xsi:type="dcterms:W3CDTF">2015-02-26T16:43:01Z</dcterms:modified>
</cp:coreProperties>
</file>